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472" r:id="rId2"/>
    <p:sldId id="499" r:id="rId3"/>
    <p:sldId id="490" r:id="rId4"/>
    <p:sldId id="425" r:id="rId5"/>
    <p:sldId id="423" r:id="rId6"/>
    <p:sldId id="426" r:id="rId7"/>
    <p:sldId id="489" r:id="rId8"/>
    <p:sldId id="474" r:id="rId9"/>
    <p:sldId id="448" r:id="rId10"/>
    <p:sldId id="475" r:id="rId11"/>
    <p:sldId id="476" r:id="rId12"/>
    <p:sldId id="461" r:id="rId13"/>
    <p:sldId id="477" r:id="rId14"/>
    <p:sldId id="478" r:id="rId15"/>
    <p:sldId id="493" r:id="rId16"/>
    <p:sldId id="494" r:id="rId17"/>
    <p:sldId id="495" r:id="rId18"/>
    <p:sldId id="496" r:id="rId19"/>
    <p:sldId id="497" r:id="rId20"/>
    <p:sldId id="500" r:id="rId21"/>
    <p:sldId id="433" r:id="rId22"/>
    <p:sldId id="434" r:id="rId23"/>
    <p:sldId id="435" r:id="rId24"/>
    <p:sldId id="487" r:id="rId25"/>
    <p:sldId id="481" r:id="rId26"/>
    <p:sldId id="482" r:id="rId27"/>
    <p:sldId id="483" r:id="rId28"/>
    <p:sldId id="484" r:id="rId29"/>
    <p:sldId id="457"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3" d="100"/>
          <a:sy n="83" d="100"/>
        </p:scale>
        <p:origin x="61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jpeg>
</file>

<file path=ppt/media/image4.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119E6-EB36-4E2C-80A7-744176767C7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941DEDB-C966-443D-9BE6-D83B8BE739D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8334060-2DC9-436B-AEA2-85C1DC49052F}"/>
              </a:ext>
            </a:extLst>
          </p:cNvPr>
          <p:cNvSpPr>
            <a:spLocks noGrp="1"/>
          </p:cNvSpPr>
          <p:nvPr>
            <p:ph type="dt" sz="half" idx="10"/>
          </p:nvPr>
        </p:nvSpPr>
        <p:spPr/>
        <p:txBody>
          <a:bodyPr/>
          <a:lstStyle/>
          <a:p>
            <a:fld id="{AE215A8D-0EC9-4DE5-A366-9337E24A0C2A}" type="datetimeFigureOut">
              <a:rPr lang="en-US" smtClean="0"/>
              <a:t>1/21/2021</a:t>
            </a:fld>
            <a:endParaRPr lang="en-US"/>
          </a:p>
        </p:txBody>
      </p:sp>
      <p:sp>
        <p:nvSpPr>
          <p:cNvPr id="5" name="Footer Placeholder 4">
            <a:extLst>
              <a:ext uri="{FF2B5EF4-FFF2-40B4-BE49-F238E27FC236}">
                <a16:creationId xmlns:a16="http://schemas.microsoft.com/office/drawing/2014/main" id="{3EA4041A-3D54-4666-B8DD-335A8BFE5F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80976C-7360-4EFD-BF32-BB6BE5C38043}"/>
              </a:ext>
            </a:extLst>
          </p:cNvPr>
          <p:cNvSpPr>
            <a:spLocks noGrp="1"/>
          </p:cNvSpPr>
          <p:nvPr>
            <p:ph type="sldNum" sz="quarter" idx="12"/>
          </p:nvPr>
        </p:nvSpPr>
        <p:spPr/>
        <p:txBody>
          <a:bodyPr/>
          <a:lstStyle/>
          <a:p>
            <a:fld id="{2F61ECE2-BD37-46CB-AA1D-547C3F80FEC5}" type="slidenum">
              <a:rPr lang="en-US" smtClean="0"/>
              <a:t>‹#›</a:t>
            </a:fld>
            <a:endParaRPr lang="en-US"/>
          </a:p>
        </p:txBody>
      </p:sp>
    </p:spTree>
    <p:extLst>
      <p:ext uri="{BB962C8B-B14F-4D97-AF65-F5344CB8AC3E}">
        <p14:creationId xmlns:p14="http://schemas.microsoft.com/office/powerpoint/2010/main" val="30249731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6C8E1-8A87-43D5-9B0D-F73601AABE8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34B22F7-96C5-4843-B689-E2F376CDB9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B22065-BEF4-4E66-B034-CC4EB87170CC}"/>
              </a:ext>
            </a:extLst>
          </p:cNvPr>
          <p:cNvSpPr>
            <a:spLocks noGrp="1"/>
          </p:cNvSpPr>
          <p:nvPr>
            <p:ph type="dt" sz="half" idx="10"/>
          </p:nvPr>
        </p:nvSpPr>
        <p:spPr/>
        <p:txBody>
          <a:bodyPr/>
          <a:lstStyle/>
          <a:p>
            <a:fld id="{AE215A8D-0EC9-4DE5-A366-9337E24A0C2A}" type="datetimeFigureOut">
              <a:rPr lang="en-US" smtClean="0"/>
              <a:t>1/21/2021</a:t>
            </a:fld>
            <a:endParaRPr lang="en-US"/>
          </a:p>
        </p:txBody>
      </p:sp>
      <p:sp>
        <p:nvSpPr>
          <p:cNvPr id="5" name="Footer Placeholder 4">
            <a:extLst>
              <a:ext uri="{FF2B5EF4-FFF2-40B4-BE49-F238E27FC236}">
                <a16:creationId xmlns:a16="http://schemas.microsoft.com/office/drawing/2014/main" id="{EE27A71D-B0BC-4D9B-9DA0-7BC0072CF1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88F636-56F8-4A75-8C04-5A7FC7BD62FD}"/>
              </a:ext>
            </a:extLst>
          </p:cNvPr>
          <p:cNvSpPr>
            <a:spLocks noGrp="1"/>
          </p:cNvSpPr>
          <p:nvPr>
            <p:ph type="sldNum" sz="quarter" idx="12"/>
          </p:nvPr>
        </p:nvSpPr>
        <p:spPr/>
        <p:txBody>
          <a:bodyPr/>
          <a:lstStyle/>
          <a:p>
            <a:fld id="{2F61ECE2-BD37-46CB-AA1D-547C3F80FEC5}" type="slidenum">
              <a:rPr lang="en-US" smtClean="0"/>
              <a:t>‹#›</a:t>
            </a:fld>
            <a:endParaRPr lang="en-US"/>
          </a:p>
        </p:txBody>
      </p:sp>
    </p:spTree>
    <p:extLst>
      <p:ext uri="{BB962C8B-B14F-4D97-AF65-F5344CB8AC3E}">
        <p14:creationId xmlns:p14="http://schemas.microsoft.com/office/powerpoint/2010/main" val="15067445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5377AFE-023A-475F-AA0F-ACD80D35C1D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2A6D5F8-F034-4E30-8925-267DF77B23A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B501F3-5030-4E3E-AB0F-5BA2B12483DB}"/>
              </a:ext>
            </a:extLst>
          </p:cNvPr>
          <p:cNvSpPr>
            <a:spLocks noGrp="1"/>
          </p:cNvSpPr>
          <p:nvPr>
            <p:ph type="dt" sz="half" idx="10"/>
          </p:nvPr>
        </p:nvSpPr>
        <p:spPr/>
        <p:txBody>
          <a:bodyPr/>
          <a:lstStyle/>
          <a:p>
            <a:fld id="{AE215A8D-0EC9-4DE5-A366-9337E24A0C2A}" type="datetimeFigureOut">
              <a:rPr lang="en-US" smtClean="0"/>
              <a:t>1/21/2021</a:t>
            </a:fld>
            <a:endParaRPr lang="en-US"/>
          </a:p>
        </p:txBody>
      </p:sp>
      <p:sp>
        <p:nvSpPr>
          <p:cNvPr id="5" name="Footer Placeholder 4">
            <a:extLst>
              <a:ext uri="{FF2B5EF4-FFF2-40B4-BE49-F238E27FC236}">
                <a16:creationId xmlns:a16="http://schemas.microsoft.com/office/drawing/2014/main" id="{BD2F3DC1-C3E9-4E60-94D4-ED95B00419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5CCBAA-8D84-4DB2-9623-315E2EB38B20}"/>
              </a:ext>
            </a:extLst>
          </p:cNvPr>
          <p:cNvSpPr>
            <a:spLocks noGrp="1"/>
          </p:cNvSpPr>
          <p:nvPr>
            <p:ph type="sldNum" sz="quarter" idx="12"/>
          </p:nvPr>
        </p:nvSpPr>
        <p:spPr/>
        <p:txBody>
          <a:bodyPr/>
          <a:lstStyle/>
          <a:p>
            <a:fld id="{2F61ECE2-BD37-46CB-AA1D-547C3F80FEC5}" type="slidenum">
              <a:rPr lang="en-US" smtClean="0"/>
              <a:t>‹#›</a:t>
            </a:fld>
            <a:endParaRPr lang="en-US"/>
          </a:p>
        </p:txBody>
      </p:sp>
    </p:spTree>
    <p:extLst>
      <p:ext uri="{BB962C8B-B14F-4D97-AF65-F5344CB8AC3E}">
        <p14:creationId xmlns:p14="http://schemas.microsoft.com/office/powerpoint/2010/main" val="12504095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x">
  <p:cSld name="Title, Content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711F0-4ED9-46D6-BA31-6FA95DA46CBE}"/>
              </a:ext>
            </a:extLst>
          </p:cNvPr>
          <p:cNvSpPr>
            <a:spLocks noGrp="1"/>
          </p:cNvSpPr>
          <p:nvPr>
            <p:ph type="title"/>
          </p:nvPr>
        </p:nvSpPr>
        <p:spPr>
          <a:xfrm>
            <a:off x="914400" y="533400"/>
            <a:ext cx="10363200" cy="76200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46DFC1E3-468C-4D5C-9F33-FC6DC620BE82}"/>
              </a:ext>
            </a:extLst>
          </p:cNvPr>
          <p:cNvSpPr>
            <a:spLocks noGrp="1"/>
          </p:cNvSpPr>
          <p:nvPr>
            <p:ph sz="half" idx="1"/>
          </p:nvPr>
        </p:nvSpPr>
        <p:spPr>
          <a:xfrm>
            <a:off x="914400" y="1447800"/>
            <a:ext cx="5080000" cy="464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D518862-30BA-4B13-8BBD-8D125AD85284}"/>
              </a:ext>
            </a:extLst>
          </p:cNvPr>
          <p:cNvSpPr>
            <a:spLocks noGrp="1"/>
          </p:cNvSpPr>
          <p:nvPr>
            <p:ph type="body" sz="half" idx="2"/>
          </p:nvPr>
        </p:nvSpPr>
        <p:spPr>
          <a:xfrm>
            <a:off x="6197600" y="1447800"/>
            <a:ext cx="5080000" cy="464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23E936D5-AF99-486E-B786-7CC9E72702A6}"/>
              </a:ext>
            </a:extLst>
          </p:cNvPr>
          <p:cNvSpPr>
            <a:spLocks noGrp="1" noChangeArrowheads="1"/>
          </p:cNvSpPr>
          <p:nvPr>
            <p:ph type="dt" sz="half" idx="10"/>
          </p:nvPr>
        </p:nvSpPr>
        <p:spPr>
          <a:ln/>
        </p:spPr>
        <p:txBody>
          <a:bodyPr/>
          <a:lstStyle>
            <a:lvl1pPr>
              <a:defRPr/>
            </a:lvl1pPr>
          </a:lstStyle>
          <a:p>
            <a:pPr>
              <a:defRPr/>
            </a:pPr>
            <a:fld id="{EA0D6FF4-708F-43C4-8391-ADE8D0418451}" type="datetime1">
              <a:rPr lang="en-US" altLang="en-US" smtClean="0"/>
              <a:t>1/21/2021</a:t>
            </a:fld>
            <a:endParaRPr lang="en-US" altLang="en-US"/>
          </a:p>
        </p:txBody>
      </p:sp>
      <p:sp>
        <p:nvSpPr>
          <p:cNvPr id="6" name="Rectangle 5">
            <a:extLst>
              <a:ext uri="{FF2B5EF4-FFF2-40B4-BE49-F238E27FC236}">
                <a16:creationId xmlns:a16="http://schemas.microsoft.com/office/drawing/2014/main" id="{E70298EF-F1B2-4C9F-B15E-A2818863F405}"/>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7" name="Rectangle 6">
            <a:extLst>
              <a:ext uri="{FF2B5EF4-FFF2-40B4-BE49-F238E27FC236}">
                <a16:creationId xmlns:a16="http://schemas.microsoft.com/office/drawing/2014/main" id="{5A954D4D-5D73-4812-B4E7-76D016CB8C5C}"/>
              </a:ext>
            </a:extLst>
          </p:cNvPr>
          <p:cNvSpPr>
            <a:spLocks noGrp="1" noChangeArrowheads="1"/>
          </p:cNvSpPr>
          <p:nvPr>
            <p:ph type="sldNum" sz="quarter" idx="12"/>
          </p:nvPr>
        </p:nvSpPr>
        <p:spPr>
          <a:ln/>
        </p:spPr>
        <p:txBody>
          <a:bodyPr/>
          <a:lstStyle>
            <a:lvl1pPr>
              <a:defRPr/>
            </a:lvl1pPr>
          </a:lstStyle>
          <a:p>
            <a:pPr>
              <a:defRPr/>
            </a:pPr>
            <a:fld id="{A0EED1DC-5D22-452E-AC06-1744B1BF98E8}" type="slidenum">
              <a:rPr lang="en-US" altLang="en-US"/>
              <a:pPr>
                <a:defRPr/>
              </a:pPr>
              <a:t>‹#›</a:t>
            </a:fld>
            <a:endParaRPr lang="en-US" altLang="en-US"/>
          </a:p>
        </p:txBody>
      </p:sp>
    </p:spTree>
    <p:extLst>
      <p:ext uri="{BB962C8B-B14F-4D97-AF65-F5344CB8AC3E}">
        <p14:creationId xmlns:p14="http://schemas.microsoft.com/office/powerpoint/2010/main" val="22856388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CD267-D584-42AB-8A64-DA09794B5FE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B9CCF1-D39A-40AD-BFDD-35C960F92AF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8CEAA0-6F13-481A-93A6-19D7BC1F57E4}"/>
              </a:ext>
            </a:extLst>
          </p:cNvPr>
          <p:cNvSpPr>
            <a:spLocks noGrp="1"/>
          </p:cNvSpPr>
          <p:nvPr>
            <p:ph type="dt" sz="half" idx="10"/>
          </p:nvPr>
        </p:nvSpPr>
        <p:spPr/>
        <p:txBody>
          <a:bodyPr/>
          <a:lstStyle/>
          <a:p>
            <a:fld id="{AE215A8D-0EC9-4DE5-A366-9337E24A0C2A}" type="datetimeFigureOut">
              <a:rPr lang="en-US" smtClean="0"/>
              <a:t>1/21/2021</a:t>
            </a:fld>
            <a:endParaRPr lang="en-US"/>
          </a:p>
        </p:txBody>
      </p:sp>
      <p:sp>
        <p:nvSpPr>
          <p:cNvPr id="5" name="Footer Placeholder 4">
            <a:extLst>
              <a:ext uri="{FF2B5EF4-FFF2-40B4-BE49-F238E27FC236}">
                <a16:creationId xmlns:a16="http://schemas.microsoft.com/office/drawing/2014/main" id="{08B5A5B1-64EC-4E55-9E02-61234AE7C1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F38B8D-F33D-4F9C-8C22-67046CE52695}"/>
              </a:ext>
            </a:extLst>
          </p:cNvPr>
          <p:cNvSpPr>
            <a:spLocks noGrp="1"/>
          </p:cNvSpPr>
          <p:nvPr>
            <p:ph type="sldNum" sz="quarter" idx="12"/>
          </p:nvPr>
        </p:nvSpPr>
        <p:spPr/>
        <p:txBody>
          <a:bodyPr/>
          <a:lstStyle/>
          <a:p>
            <a:fld id="{2F61ECE2-BD37-46CB-AA1D-547C3F80FEC5}" type="slidenum">
              <a:rPr lang="en-US" smtClean="0"/>
              <a:t>‹#›</a:t>
            </a:fld>
            <a:endParaRPr lang="en-US"/>
          </a:p>
        </p:txBody>
      </p:sp>
    </p:spTree>
    <p:extLst>
      <p:ext uri="{BB962C8B-B14F-4D97-AF65-F5344CB8AC3E}">
        <p14:creationId xmlns:p14="http://schemas.microsoft.com/office/powerpoint/2010/main" val="430900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3C1AE-B0A5-4137-ACBD-99ED49E98BD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768E923-0FB6-45D4-A7F1-87A0274877D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84CE6A1-EA90-4657-9729-06817D1E7C6A}"/>
              </a:ext>
            </a:extLst>
          </p:cNvPr>
          <p:cNvSpPr>
            <a:spLocks noGrp="1"/>
          </p:cNvSpPr>
          <p:nvPr>
            <p:ph type="dt" sz="half" idx="10"/>
          </p:nvPr>
        </p:nvSpPr>
        <p:spPr/>
        <p:txBody>
          <a:bodyPr/>
          <a:lstStyle/>
          <a:p>
            <a:fld id="{AE215A8D-0EC9-4DE5-A366-9337E24A0C2A}" type="datetimeFigureOut">
              <a:rPr lang="en-US" smtClean="0"/>
              <a:t>1/21/2021</a:t>
            </a:fld>
            <a:endParaRPr lang="en-US"/>
          </a:p>
        </p:txBody>
      </p:sp>
      <p:sp>
        <p:nvSpPr>
          <p:cNvPr id="5" name="Footer Placeholder 4">
            <a:extLst>
              <a:ext uri="{FF2B5EF4-FFF2-40B4-BE49-F238E27FC236}">
                <a16:creationId xmlns:a16="http://schemas.microsoft.com/office/drawing/2014/main" id="{C172D926-146F-4B20-AA1C-D3D9EBA8DB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EACEFE-A4E8-4594-83A9-CD1AAC362A2E}"/>
              </a:ext>
            </a:extLst>
          </p:cNvPr>
          <p:cNvSpPr>
            <a:spLocks noGrp="1"/>
          </p:cNvSpPr>
          <p:nvPr>
            <p:ph type="sldNum" sz="quarter" idx="12"/>
          </p:nvPr>
        </p:nvSpPr>
        <p:spPr/>
        <p:txBody>
          <a:bodyPr/>
          <a:lstStyle/>
          <a:p>
            <a:fld id="{2F61ECE2-BD37-46CB-AA1D-547C3F80FEC5}" type="slidenum">
              <a:rPr lang="en-US" smtClean="0"/>
              <a:t>‹#›</a:t>
            </a:fld>
            <a:endParaRPr lang="en-US"/>
          </a:p>
        </p:txBody>
      </p:sp>
    </p:spTree>
    <p:extLst>
      <p:ext uri="{BB962C8B-B14F-4D97-AF65-F5344CB8AC3E}">
        <p14:creationId xmlns:p14="http://schemas.microsoft.com/office/powerpoint/2010/main" val="36115154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724FB-14CA-4781-A805-E1818EFC3C5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74B76CF-6C11-4CC5-B829-5B45E271392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DB10114-3249-4E35-9F52-E3767A7742A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5EF1BD9-D257-49FB-90C8-2A1A915AFA71}"/>
              </a:ext>
            </a:extLst>
          </p:cNvPr>
          <p:cNvSpPr>
            <a:spLocks noGrp="1"/>
          </p:cNvSpPr>
          <p:nvPr>
            <p:ph type="dt" sz="half" idx="10"/>
          </p:nvPr>
        </p:nvSpPr>
        <p:spPr/>
        <p:txBody>
          <a:bodyPr/>
          <a:lstStyle/>
          <a:p>
            <a:fld id="{AE215A8D-0EC9-4DE5-A366-9337E24A0C2A}" type="datetimeFigureOut">
              <a:rPr lang="en-US" smtClean="0"/>
              <a:t>1/21/2021</a:t>
            </a:fld>
            <a:endParaRPr lang="en-US"/>
          </a:p>
        </p:txBody>
      </p:sp>
      <p:sp>
        <p:nvSpPr>
          <p:cNvPr id="6" name="Footer Placeholder 5">
            <a:extLst>
              <a:ext uri="{FF2B5EF4-FFF2-40B4-BE49-F238E27FC236}">
                <a16:creationId xmlns:a16="http://schemas.microsoft.com/office/drawing/2014/main" id="{F277A635-D435-4CF2-890F-F434CCA3F3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DE50AD-5BC2-4D7C-BEC6-57AB3D82A39B}"/>
              </a:ext>
            </a:extLst>
          </p:cNvPr>
          <p:cNvSpPr>
            <a:spLocks noGrp="1"/>
          </p:cNvSpPr>
          <p:nvPr>
            <p:ph type="sldNum" sz="quarter" idx="12"/>
          </p:nvPr>
        </p:nvSpPr>
        <p:spPr/>
        <p:txBody>
          <a:bodyPr/>
          <a:lstStyle/>
          <a:p>
            <a:fld id="{2F61ECE2-BD37-46CB-AA1D-547C3F80FEC5}" type="slidenum">
              <a:rPr lang="en-US" smtClean="0"/>
              <a:t>‹#›</a:t>
            </a:fld>
            <a:endParaRPr lang="en-US"/>
          </a:p>
        </p:txBody>
      </p:sp>
    </p:spTree>
    <p:extLst>
      <p:ext uri="{BB962C8B-B14F-4D97-AF65-F5344CB8AC3E}">
        <p14:creationId xmlns:p14="http://schemas.microsoft.com/office/powerpoint/2010/main" val="11733312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08D67-1D15-4244-ADB3-84D52096EF1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0D89DEB-9F60-498A-9D49-EAF2C58FBB8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27DF11A-16C9-4E0C-9B37-8BBD6CA3B8F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876ED6D-041B-4CB6-ACDD-2C088291E3A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E1BC960-0842-4C95-8444-81959DC7C10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E4B19CA-807B-4AA0-BBC7-CDF7F8306C15}"/>
              </a:ext>
            </a:extLst>
          </p:cNvPr>
          <p:cNvSpPr>
            <a:spLocks noGrp="1"/>
          </p:cNvSpPr>
          <p:nvPr>
            <p:ph type="dt" sz="half" idx="10"/>
          </p:nvPr>
        </p:nvSpPr>
        <p:spPr/>
        <p:txBody>
          <a:bodyPr/>
          <a:lstStyle/>
          <a:p>
            <a:fld id="{AE215A8D-0EC9-4DE5-A366-9337E24A0C2A}" type="datetimeFigureOut">
              <a:rPr lang="en-US" smtClean="0"/>
              <a:t>1/21/2021</a:t>
            </a:fld>
            <a:endParaRPr lang="en-US"/>
          </a:p>
        </p:txBody>
      </p:sp>
      <p:sp>
        <p:nvSpPr>
          <p:cNvPr id="8" name="Footer Placeholder 7">
            <a:extLst>
              <a:ext uri="{FF2B5EF4-FFF2-40B4-BE49-F238E27FC236}">
                <a16:creationId xmlns:a16="http://schemas.microsoft.com/office/drawing/2014/main" id="{BAE15747-D6BD-4B26-8046-49B01A3BEB8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E8549F1-7FE9-4B14-98D0-CB4FAD3EA21C}"/>
              </a:ext>
            </a:extLst>
          </p:cNvPr>
          <p:cNvSpPr>
            <a:spLocks noGrp="1"/>
          </p:cNvSpPr>
          <p:nvPr>
            <p:ph type="sldNum" sz="quarter" idx="12"/>
          </p:nvPr>
        </p:nvSpPr>
        <p:spPr/>
        <p:txBody>
          <a:bodyPr/>
          <a:lstStyle/>
          <a:p>
            <a:fld id="{2F61ECE2-BD37-46CB-AA1D-547C3F80FEC5}" type="slidenum">
              <a:rPr lang="en-US" smtClean="0"/>
              <a:t>‹#›</a:t>
            </a:fld>
            <a:endParaRPr lang="en-US"/>
          </a:p>
        </p:txBody>
      </p:sp>
    </p:spTree>
    <p:extLst>
      <p:ext uri="{BB962C8B-B14F-4D97-AF65-F5344CB8AC3E}">
        <p14:creationId xmlns:p14="http://schemas.microsoft.com/office/powerpoint/2010/main" val="16801379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0A444-F947-4781-A3E7-EC83AC1CE12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E776983-D4BE-4AB5-8900-138E2B572440}"/>
              </a:ext>
            </a:extLst>
          </p:cNvPr>
          <p:cNvSpPr>
            <a:spLocks noGrp="1"/>
          </p:cNvSpPr>
          <p:nvPr>
            <p:ph type="dt" sz="half" idx="10"/>
          </p:nvPr>
        </p:nvSpPr>
        <p:spPr/>
        <p:txBody>
          <a:bodyPr/>
          <a:lstStyle/>
          <a:p>
            <a:fld id="{AE215A8D-0EC9-4DE5-A366-9337E24A0C2A}" type="datetimeFigureOut">
              <a:rPr lang="en-US" smtClean="0"/>
              <a:t>1/21/2021</a:t>
            </a:fld>
            <a:endParaRPr lang="en-US"/>
          </a:p>
        </p:txBody>
      </p:sp>
      <p:sp>
        <p:nvSpPr>
          <p:cNvPr id="4" name="Footer Placeholder 3">
            <a:extLst>
              <a:ext uri="{FF2B5EF4-FFF2-40B4-BE49-F238E27FC236}">
                <a16:creationId xmlns:a16="http://schemas.microsoft.com/office/drawing/2014/main" id="{388A9FC3-0589-4A63-833F-3C11C526D72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A140CCC-CE12-4F5A-BBBE-2E98847D955D}"/>
              </a:ext>
            </a:extLst>
          </p:cNvPr>
          <p:cNvSpPr>
            <a:spLocks noGrp="1"/>
          </p:cNvSpPr>
          <p:nvPr>
            <p:ph type="sldNum" sz="quarter" idx="12"/>
          </p:nvPr>
        </p:nvSpPr>
        <p:spPr/>
        <p:txBody>
          <a:bodyPr/>
          <a:lstStyle/>
          <a:p>
            <a:fld id="{2F61ECE2-BD37-46CB-AA1D-547C3F80FEC5}" type="slidenum">
              <a:rPr lang="en-US" smtClean="0"/>
              <a:t>‹#›</a:t>
            </a:fld>
            <a:endParaRPr lang="en-US"/>
          </a:p>
        </p:txBody>
      </p:sp>
    </p:spTree>
    <p:extLst>
      <p:ext uri="{BB962C8B-B14F-4D97-AF65-F5344CB8AC3E}">
        <p14:creationId xmlns:p14="http://schemas.microsoft.com/office/powerpoint/2010/main" val="30942443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9CC764E-A3C1-4738-A27E-1F985461F55E}"/>
              </a:ext>
            </a:extLst>
          </p:cNvPr>
          <p:cNvSpPr>
            <a:spLocks noGrp="1"/>
          </p:cNvSpPr>
          <p:nvPr>
            <p:ph type="dt" sz="half" idx="10"/>
          </p:nvPr>
        </p:nvSpPr>
        <p:spPr/>
        <p:txBody>
          <a:bodyPr/>
          <a:lstStyle/>
          <a:p>
            <a:fld id="{AE215A8D-0EC9-4DE5-A366-9337E24A0C2A}" type="datetimeFigureOut">
              <a:rPr lang="en-US" smtClean="0"/>
              <a:t>1/21/2021</a:t>
            </a:fld>
            <a:endParaRPr lang="en-US"/>
          </a:p>
        </p:txBody>
      </p:sp>
      <p:sp>
        <p:nvSpPr>
          <p:cNvPr id="3" name="Footer Placeholder 2">
            <a:extLst>
              <a:ext uri="{FF2B5EF4-FFF2-40B4-BE49-F238E27FC236}">
                <a16:creationId xmlns:a16="http://schemas.microsoft.com/office/drawing/2014/main" id="{B9A65F94-D78D-4916-A8BB-E0DADED2E3C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8D2B5CC-DEB3-4EE5-B379-C20DA1781278}"/>
              </a:ext>
            </a:extLst>
          </p:cNvPr>
          <p:cNvSpPr>
            <a:spLocks noGrp="1"/>
          </p:cNvSpPr>
          <p:nvPr>
            <p:ph type="sldNum" sz="quarter" idx="12"/>
          </p:nvPr>
        </p:nvSpPr>
        <p:spPr/>
        <p:txBody>
          <a:bodyPr/>
          <a:lstStyle/>
          <a:p>
            <a:fld id="{2F61ECE2-BD37-46CB-AA1D-547C3F80FEC5}" type="slidenum">
              <a:rPr lang="en-US" smtClean="0"/>
              <a:t>‹#›</a:t>
            </a:fld>
            <a:endParaRPr lang="en-US"/>
          </a:p>
        </p:txBody>
      </p:sp>
    </p:spTree>
    <p:extLst>
      <p:ext uri="{BB962C8B-B14F-4D97-AF65-F5344CB8AC3E}">
        <p14:creationId xmlns:p14="http://schemas.microsoft.com/office/powerpoint/2010/main" val="14884492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15A7F-D4A9-45FB-9ADC-52407663E6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7713BAC-CA56-4AAB-B12D-96DD2BB769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B6466FF-255E-48E4-A474-2132070234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68996D3-BC74-4542-9499-07D4F9A43FF5}"/>
              </a:ext>
            </a:extLst>
          </p:cNvPr>
          <p:cNvSpPr>
            <a:spLocks noGrp="1"/>
          </p:cNvSpPr>
          <p:nvPr>
            <p:ph type="dt" sz="half" idx="10"/>
          </p:nvPr>
        </p:nvSpPr>
        <p:spPr/>
        <p:txBody>
          <a:bodyPr/>
          <a:lstStyle/>
          <a:p>
            <a:fld id="{AE215A8D-0EC9-4DE5-A366-9337E24A0C2A}" type="datetimeFigureOut">
              <a:rPr lang="en-US" smtClean="0"/>
              <a:t>1/21/2021</a:t>
            </a:fld>
            <a:endParaRPr lang="en-US"/>
          </a:p>
        </p:txBody>
      </p:sp>
      <p:sp>
        <p:nvSpPr>
          <p:cNvPr id="6" name="Footer Placeholder 5">
            <a:extLst>
              <a:ext uri="{FF2B5EF4-FFF2-40B4-BE49-F238E27FC236}">
                <a16:creationId xmlns:a16="http://schemas.microsoft.com/office/drawing/2014/main" id="{0598D535-D1F6-482A-A504-11F54F6D92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9A25C5-0EE7-4C02-A0F9-9EDF7F12DCDB}"/>
              </a:ext>
            </a:extLst>
          </p:cNvPr>
          <p:cNvSpPr>
            <a:spLocks noGrp="1"/>
          </p:cNvSpPr>
          <p:nvPr>
            <p:ph type="sldNum" sz="quarter" idx="12"/>
          </p:nvPr>
        </p:nvSpPr>
        <p:spPr/>
        <p:txBody>
          <a:bodyPr/>
          <a:lstStyle/>
          <a:p>
            <a:fld id="{2F61ECE2-BD37-46CB-AA1D-547C3F80FEC5}" type="slidenum">
              <a:rPr lang="en-US" smtClean="0"/>
              <a:t>‹#›</a:t>
            </a:fld>
            <a:endParaRPr lang="en-US"/>
          </a:p>
        </p:txBody>
      </p:sp>
    </p:spTree>
    <p:extLst>
      <p:ext uri="{BB962C8B-B14F-4D97-AF65-F5344CB8AC3E}">
        <p14:creationId xmlns:p14="http://schemas.microsoft.com/office/powerpoint/2010/main" val="21514618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80F6F-53D9-4295-BC49-F24569D409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8D1FD78-00F1-4B8A-AB31-1395F3D085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04E9E8A-8E07-48DA-82A6-4198050DED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1BB953-33A1-49F7-9C4F-642A6BCD820D}"/>
              </a:ext>
            </a:extLst>
          </p:cNvPr>
          <p:cNvSpPr>
            <a:spLocks noGrp="1"/>
          </p:cNvSpPr>
          <p:nvPr>
            <p:ph type="dt" sz="half" idx="10"/>
          </p:nvPr>
        </p:nvSpPr>
        <p:spPr/>
        <p:txBody>
          <a:bodyPr/>
          <a:lstStyle/>
          <a:p>
            <a:fld id="{AE215A8D-0EC9-4DE5-A366-9337E24A0C2A}" type="datetimeFigureOut">
              <a:rPr lang="en-US" smtClean="0"/>
              <a:t>1/21/2021</a:t>
            </a:fld>
            <a:endParaRPr lang="en-US"/>
          </a:p>
        </p:txBody>
      </p:sp>
      <p:sp>
        <p:nvSpPr>
          <p:cNvPr id="6" name="Footer Placeholder 5">
            <a:extLst>
              <a:ext uri="{FF2B5EF4-FFF2-40B4-BE49-F238E27FC236}">
                <a16:creationId xmlns:a16="http://schemas.microsoft.com/office/drawing/2014/main" id="{F245ACE1-2834-4169-B8B3-26C3E2F358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2636AE-10FB-4317-B62D-9313F1FDBEB1}"/>
              </a:ext>
            </a:extLst>
          </p:cNvPr>
          <p:cNvSpPr>
            <a:spLocks noGrp="1"/>
          </p:cNvSpPr>
          <p:nvPr>
            <p:ph type="sldNum" sz="quarter" idx="12"/>
          </p:nvPr>
        </p:nvSpPr>
        <p:spPr/>
        <p:txBody>
          <a:bodyPr/>
          <a:lstStyle/>
          <a:p>
            <a:fld id="{2F61ECE2-BD37-46CB-AA1D-547C3F80FEC5}" type="slidenum">
              <a:rPr lang="en-US" smtClean="0"/>
              <a:t>‹#›</a:t>
            </a:fld>
            <a:endParaRPr lang="en-US"/>
          </a:p>
        </p:txBody>
      </p:sp>
    </p:spTree>
    <p:extLst>
      <p:ext uri="{BB962C8B-B14F-4D97-AF65-F5344CB8AC3E}">
        <p14:creationId xmlns:p14="http://schemas.microsoft.com/office/powerpoint/2010/main" val="32503638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30D6081-444B-4993-8BA1-A69AA4F641A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5D89786-0F7E-487A-B2D4-3D5FC93DF7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60DECC-7464-4241-85D1-4758A3D6178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215A8D-0EC9-4DE5-A366-9337E24A0C2A}" type="datetimeFigureOut">
              <a:rPr lang="en-US" smtClean="0"/>
              <a:t>1/21/2021</a:t>
            </a:fld>
            <a:endParaRPr lang="en-US"/>
          </a:p>
        </p:txBody>
      </p:sp>
      <p:sp>
        <p:nvSpPr>
          <p:cNvPr id="5" name="Footer Placeholder 4">
            <a:extLst>
              <a:ext uri="{FF2B5EF4-FFF2-40B4-BE49-F238E27FC236}">
                <a16:creationId xmlns:a16="http://schemas.microsoft.com/office/drawing/2014/main" id="{1CFBA3AA-62AF-4F3C-A843-F94F576D23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BE32BC4-486F-47D1-B7C1-4AF91196C6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61ECE2-BD37-46CB-AA1D-547C3F80FEC5}" type="slidenum">
              <a:rPr lang="en-US" smtClean="0"/>
              <a:t>‹#›</a:t>
            </a:fld>
            <a:endParaRPr lang="en-US"/>
          </a:p>
        </p:txBody>
      </p:sp>
    </p:spTree>
    <p:extLst>
      <p:ext uri="{BB962C8B-B14F-4D97-AF65-F5344CB8AC3E}">
        <p14:creationId xmlns:p14="http://schemas.microsoft.com/office/powerpoint/2010/main" val="26459850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hyperlink" Target="https://www.vlab.co.in/"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image" Target="NULL"/><Relationship Id="rId1" Type="http://schemas.openxmlformats.org/officeDocument/2006/relationships/slideLayout" Target="../slideLayouts/slideLayout12.xml"/><Relationship Id="rId4" Type="http://schemas.openxmlformats.org/officeDocument/2006/relationships/image" Target="NUL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A8C79DF-7FF7-4414-9FB6-E0D3FDD7B438}"/>
              </a:ext>
            </a:extLst>
          </p:cNvPr>
          <p:cNvSpPr txBox="1"/>
          <p:nvPr/>
        </p:nvSpPr>
        <p:spPr>
          <a:xfrm>
            <a:off x="390236" y="2705276"/>
            <a:ext cx="3490270" cy="400110"/>
          </a:xfrm>
          <a:prstGeom prst="rect">
            <a:avLst/>
          </a:prstGeom>
          <a:solidFill>
            <a:srgbClr val="FFFF00"/>
          </a:solid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Learning Objectives </a:t>
            </a:r>
          </a:p>
        </p:txBody>
      </p:sp>
      <p:sp>
        <p:nvSpPr>
          <p:cNvPr id="4" name="Slide Number Placeholder 3">
            <a:extLst>
              <a:ext uri="{FF2B5EF4-FFF2-40B4-BE49-F238E27FC236}">
                <a16:creationId xmlns:a16="http://schemas.microsoft.com/office/drawing/2014/main" id="{84F16E07-D929-4CC8-9548-2B4A4DE36847}"/>
              </a:ext>
            </a:extLst>
          </p:cNvPr>
          <p:cNvSpPr>
            <a:spLocks noGrp="1"/>
          </p:cNvSpPr>
          <p:nvPr>
            <p:ph type="sldNum" sz="quarter" idx="12"/>
          </p:nvPr>
        </p:nvSpPr>
        <p:spPr/>
        <p:txBody>
          <a:bodyPr/>
          <a:lstStyle/>
          <a:p>
            <a:fld id="{A9CFE4FA-4966-4C66-8E35-E506611F709F}" type="slidenum">
              <a:rPr lang="en-US" smtClean="0"/>
              <a:t>1</a:t>
            </a:fld>
            <a:endParaRPr lang="en-US"/>
          </a:p>
        </p:txBody>
      </p:sp>
      <p:sp>
        <p:nvSpPr>
          <p:cNvPr id="6" name="TextBox 5">
            <a:extLst>
              <a:ext uri="{FF2B5EF4-FFF2-40B4-BE49-F238E27FC236}">
                <a16:creationId xmlns:a16="http://schemas.microsoft.com/office/drawing/2014/main" id="{933876D3-0812-402C-9A02-022AD8B2BA4C}"/>
              </a:ext>
            </a:extLst>
          </p:cNvPr>
          <p:cNvSpPr txBox="1"/>
          <p:nvPr/>
        </p:nvSpPr>
        <p:spPr>
          <a:xfrm>
            <a:off x="277091" y="3339573"/>
            <a:ext cx="11914909" cy="3970318"/>
          </a:xfrm>
          <a:prstGeom prst="rect">
            <a:avLst/>
          </a:prstGeom>
          <a:noFill/>
        </p:spPr>
        <p:txBody>
          <a:bodyPr wrap="square">
            <a:spAutoFit/>
          </a:bodyPr>
          <a:lstStyle/>
          <a:p>
            <a:pPr marL="514350" indent="-514350">
              <a:buAutoNum type="arabicPeriod"/>
            </a:pPr>
            <a:r>
              <a:rPr lang="en-US" sz="2800" b="1" dirty="0">
                <a:solidFill>
                  <a:srgbClr val="FF0000"/>
                </a:solidFill>
                <a:latin typeface="Cambria" panose="02040503050406030204" pitchFamily="18" charset="0"/>
                <a:ea typeface="Cambria" panose="02040503050406030204" pitchFamily="18" charset="0"/>
              </a:rPr>
              <a:t>To understand the working of a photo-electric cell.</a:t>
            </a:r>
          </a:p>
          <a:p>
            <a:pPr marL="514350" indent="-514350">
              <a:buAutoNum type="arabicPeriod" startAt="2"/>
            </a:pPr>
            <a:r>
              <a:rPr lang="en-US" sz="2800" b="1" dirty="0">
                <a:solidFill>
                  <a:srgbClr val="0000FF"/>
                </a:solidFill>
                <a:latin typeface="Cambria" panose="02040503050406030204" pitchFamily="18" charset="0"/>
                <a:ea typeface="Cambria" panose="02040503050406030204" pitchFamily="18" charset="0"/>
              </a:rPr>
              <a:t>To study the dependency of photoelectric current on incident light intensity and frequency.</a:t>
            </a:r>
          </a:p>
          <a:p>
            <a:pPr marL="514350" indent="-514350">
              <a:buAutoNum type="arabicPeriod" startAt="3"/>
            </a:pPr>
            <a:r>
              <a:rPr lang="en-US" sz="2800" b="1" dirty="0">
                <a:latin typeface="Cambria" panose="02040503050406030204" pitchFamily="18" charset="0"/>
                <a:ea typeface="Cambria" panose="02040503050406030204" pitchFamily="18" charset="0"/>
              </a:rPr>
              <a:t> </a:t>
            </a:r>
            <a:r>
              <a:rPr lang="en-US" sz="2800" b="1" dirty="0">
                <a:solidFill>
                  <a:srgbClr val="FF0000"/>
                </a:solidFill>
                <a:latin typeface="Cambria" panose="02040503050406030204" pitchFamily="18" charset="0"/>
                <a:ea typeface="Cambria" panose="02040503050406030204" pitchFamily="18" charset="0"/>
              </a:rPr>
              <a:t>To study variation of stopping potential with incident light frequency.</a:t>
            </a:r>
          </a:p>
          <a:p>
            <a:r>
              <a:rPr lang="en-US" sz="2800" b="1" dirty="0">
                <a:latin typeface="Cambria" panose="02040503050406030204" pitchFamily="18" charset="0"/>
                <a:ea typeface="Cambria" panose="02040503050406030204" pitchFamily="18" charset="0"/>
              </a:rPr>
              <a:t>4.   </a:t>
            </a:r>
            <a:r>
              <a:rPr lang="en-US" sz="2800" b="1" dirty="0">
                <a:solidFill>
                  <a:srgbClr val="0000FF"/>
                </a:solidFill>
                <a:latin typeface="Cambria" panose="02040503050406030204" pitchFamily="18" charset="0"/>
                <a:ea typeface="Cambria" panose="02040503050406030204" pitchFamily="18" charset="0"/>
              </a:rPr>
              <a:t>To find out the value of Plank’s constant.</a:t>
            </a:r>
          </a:p>
          <a:p>
            <a:r>
              <a:rPr lang="en-US" sz="2800" b="1" dirty="0">
                <a:latin typeface="Cambria" panose="02040503050406030204" pitchFamily="18" charset="0"/>
                <a:ea typeface="Cambria" panose="02040503050406030204" pitchFamily="18" charset="0"/>
              </a:rPr>
              <a:t>5.   </a:t>
            </a:r>
            <a:r>
              <a:rPr lang="en-US" sz="2800" b="1" dirty="0">
                <a:solidFill>
                  <a:srgbClr val="FF0000"/>
                </a:solidFill>
                <a:latin typeface="Cambria" panose="02040503050406030204" pitchFamily="18" charset="0"/>
                <a:ea typeface="Cambria" panose="02040503050406030204" pitchFamily="18" charset="0"/>
              </a:rPr>
              <a:t>To find out the value of value of work function of a given   material.</a:t>
            </a:r>
          </a:p>
          <a:p>
            <a:pPr marL="514350" indent="-514350">
              <a:buAutoNum type="arabicPeriod" startAt="3"/>
            </a:pPr>
            <a:endParaRPr lang="en-US" sz="2800" b="1" dirty="0">
              <a:latin typeface="Cambria" panose="02040503050406030204" pitchFamily="18" charset="0"/>
              <a:ea typeface="Cambria" panose="02040503050406030204" pitchFamily="18" charset="0"/>
            </a:endParaRPr>
          </a:p>
          <a:p>
            <a:pPr marL="514350" indent="-514350">
              <a:buAutoNum type="arabicPeriod" startAt="3"/>
            </a:pPr>
            <a:endParaRPr lang="en-US" sz="2800" b="1" dirty="0">
              <a:latin typeface="Cambria" panose="02040503050406030204" pitchFamily="18" charset="0"/>
              <a:ea typeface="Cambria" panose="02040503050406030204" pitchFamily="18" charset="0"/>
            </a:endParaRPr>
          </a:p>
        </p:txBody>
      </p:sp>
      <p:sp>
        <p:nvSpPr>
          <p:cNvPr id="7" name="TextBox 6">
            <a:extLst>
              <a:ext uri="{FF2B5EF4-FFF2-40B4-BE49-F238E27FC236}">
                <a16:creationId xmlns:a16="http://schemas.microsoft.com/office/drawing/2014/main" id="{B8C38BEE-9688-47A2-86AB-283279E00ED4}"/>
              </a:ext>
            </a:extLst>
          </p:cNvPr>
          <p:cNvSpPr txBox="1"/>
          <p:nvPr/>
        </p:nvSpPr>
        <p:spPr>
          <a:xfrm>
            <a:off x="157020" y="1153726"/>
            <a:ext cx="11914908" cy="1077218"/>
          </a:xfrm>
          <a:prstGeom prst="rect">
            <a:avLst/>
          </a:prstGeom>
          <a:noFill/>
        </p:spPr>
        <p:txBody>
          <a:bodyPr wrap="square">
            <a:spAutoFit/>
          </a:bodyPr>
          <a:lstStyle/>
          <a:p>
            <a:pPr marL="457200" indent="-457200">
              <a:buFont typeface="Wingdings" panose="05000000000000000000" pitchFamily="2" charset="2"/>
              <a:buChar char="v"/>
            </a:pPr>
            <a:r>
              <a:rPr lang="en-US" sz="3200" b="1" dirty="0">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To find the value of Planck's constant and photoelectric work function of the material of the cathode using a photoelectric cell.</a:t>
            </a:r>
            <a:endParaRPr lang="en-US" sz="3200" b="1" dirty="0">
              <a:effectLst>
                <a:outerShdw blurRad="38100" dist="38100" dir="2700000" algn="tl">
                  <a:srgbClr val="000000">
                    <a:alpha val="43137"/>
                  </a:srgbClr>
                </a:outerShdw>
              </a:effectLst>
              <a:latin typeface="Times New Roman" panose="02020603050405020304" pitchFamily="18" charset="0"/>
              <a:ea typeface="Cambria" panose="020405030504060302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55E22D68-2854-422F-87B9-835A67C5C443}"/>
              </a:ext>
            </a:extLst>
          </p:cNvPr>
          <p:cNvSpPr txBox="1"/>
          <p:nvPr/>
        </p:nvSpPr>
        <p:spPr>
          <a:xfrm>
            <a:off x="2819400" y="63391"/>
            <a:ext cx="6137562" cy="769441"/>
          </a:xfrm>
          <a:prstGeom prst="rect">
            <a:avLst/>
          </a:prstGeom>
          <a:noFill/>
        </p:spPr>
        <p:txBody>
          <a:bodyPr wrap="square">
            <a:spAutoFit/>
          </a:bodyPr>
          <a:lstStyle/>
          <a:p>
            <a:pPr algn="ctr"/>
            <a:r>
              <a:rPr lang="en-US" sz="4400" b="1" dirty="0">
                <a:solidFill>
                  <a:srgbClr val="FF0000"/>
                </a:solidFill>
                <a:latin typeface="Times New Roman" panose="02020603050405020304" pitchFamily="18" charset="0"/>
                <a:ea typeface="Cambria" panose="02040503050406030204" pitchFamily="18" charset="0"/>
                <a:cs typeface="Times New Roman" panose="02020603050405020304" pitchFamily="18" charset="0"/>
              </a:rPr>
              <a:t>Experiment Number</a:t>
            </a:r>
          </a:p>
        </p:txBody>
      </p:sp>
    </p:spTree>
    <p:extLst>
      <p:ext uri="{BB962C8B-B14F-4D97-AF65-F5344CB8AC3E}">
        <p14:creationId xmlns:p14="http://schemas.microsoft.com/office/powerpoint/2010/main" val="3010337812"/>
      </p:ext>
    </p:extLst>
  </p:cSld>
  <p:clrMapOvr>
    <a:masterClrMapping/>
  </p:clrMapOvr>
  <mc:AlternateContent xmlns:mc="http://schemas.openxmlformats.org/markup-compatibility/2006" xmlns:p14="http://schemas.microsoft.com/office/powerpoint/2010/main">
    <mc:Choice Requires="p14">
      <p:transition spd="slow" p14:dur="2000" advTm="23250"/>
    </mc:Choice>
    <mc:Fallback xmlns="">
      <p:transition spd="slow" advTm="2325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961D99B-56F8-4C64-B55E-D3F737D498E8}"/>
              </a:ext>
            </a:extLst>
          </p:cNvPr>
          <p:cNvSpPr>
            <a:spLocks noGrp="1"/>
          </p:cNvSpPr>
          <p:nvPr>
            <p:ph type="sldNum" sz="quarter" idx="12"/>
          </p:nvPr>
        </p:nvSpPr>
        <p:spPr/>
        <p:txBody>
          <a:bodyPr/>
          <a:lstStyle/>
          <a:p>
            <a:fld id="{A9CFE4FA-4966-4C66-8E35-E506611F709F}" type="slidenum">
              <a:rPr lang="en-US" smtClean="0"/>
              <a:t>10</a:t>
            </a:fld>
            <a:endParaRPr lang="en-US"/>
          </a:p>
        </p:txBody>
      </p:sp>
      <p:sp>
        <p:nvSpPr>
          <p:cNvPr id="3" name="TextBox 2">
            <a:extLst>
              <a:ext uri="{FF2B5EF4-FFF2-40B4-BE49-F238E27FC236}">
                <a16:creationId xmlns:a16="http://schemas.microsoft.com/office/drawing/2014/main" id="{E2EC7BAC-D39A-4E6D-B882-497CB37D37B6}"/>
              </a:ext>
            </a:extLst>
          </p:cNvPr>
          <p:cNvSpPr txBox="1"/>
          <p:nvPr/>
        </p:nvSpPr>
        <p:spPr>
          <a:xfrm>
            <a:off x="120074" y="1141910"/>
            <a:ext cx="7121236" cy="4401205"/>
          </a:xfrm>
          <a:prstGeom prst="rect">
            <a:avLst/>
          </a:prstGeom>
          <a:solidFill>
            <a:schemeClr val="accent4">
              <a:lumMod val="20000"/>
              <a:lumOff val="80000"/>
            </a:schemeClr>
          </a:solidFill>
        </p:spPr>
        <p:txBody>
          <a:bodyPr wrap="square" rtlCol="0">
            <a:spAutoFit/>
          </a:bodyPr>
          <a:lstStyle/>
          <a:p>
            <a:r>
              <a:rPr lang="en-US" sz="2800" b="1" dirty="0">
                <a:solidFill>
                  <a:srgbClr val="FF0000"/>
                </a:solidFill>
                <a:latin typeface="Cambria" panose="02040503050406030204" pitchFamily="18" charset="0"/>
                <a:ea typeface="Cambria" panose="02040503050406030204" pitchFamily="18" charset="0"/>
              </a:rPr>
              <a:t>Q 2.3:</a:t>
            </a:r>
            <a:r>
              <a:rPr lang="en-US" sz="2800" b="1" dirty="0">
                <a:solidFill>
                  <a:srgbClr val="0000FF"/>
                </a:solidFill>
                <a:latin typeface="Cambria" panose="02040503050406030204" pitchFamily="18" charset="0"/>
                <a:ea typeface="Cambria" panose="02040503050406030204" pitchFamily="18" charset="0"/>
              </a:rPr>
              <a:t>In this graph it can be observed that photocurrent increases with increase in the value of the variable along x- axis. What is plotted along x axis?</a:t>
            </a:r>
          </a:p>
          <a:p>
            <a:endParaRPr lang="en-US" sz="2800" b="1" dirty="0">
              <a:latin typeface="Cambria" panose="02040503050406030204" pitchFamily="18" charset="0"/>
              <a:ea typeface="Cambria" panose="02040503050406030204" pitchFamily="18" charset="0"/>
            </a:endParaRPr>
          </a:p>
          <a:p>
            <a:pPr marL="342900" indent="-342900">
              <a:buFontTx/>
              <a:buAutoNum type="alphaUcParenBoth"/>
            </a:pPr>
            <a:r>
              <a:rPr lang="en-US" sz="2800" b="1" dirty="0">
                <a:latin typeface="Cambria" panose="02040503050406030204" pitchFamily="18" charset="0"/>
                <a:ea typeface="Cambria" panose="02040503050406030204" pitchFamily="18" charset="0"/>
              </a:rPr>
              <a:t>Frequency of the incident light beam</a:t>
            </a:r>
          </a:p>
          <a:p>
            <a:pPr marL="342900" indent="-342900">
              <a:buAutoNum type="alphaUcParenBoth"/>
            </a:pPr>
            <a:r>
              <a:rPr lang="en-US" sz="2800" b="1" dirty="0">
                <a:latin typeface="Cambria" panose="02040503050406030204" pitchFamily="18" charset="0"/>
                <a:ea typeface="Cambria" panose="02040503050406030204" pitchFamily="18" charset="0"/>
              </a:rPr>
              <a:t>Stopping potential</a:t>
            </a:r>
          </a:p>
          <a:p>
            <a:pPr marL="342900" indent="-342900">
              <a:buAutoNum type="alphaUcParenBoth"/>
            </a:pPr>
            <a:r>
              <a:rPr lang="en-US" sz="2800" b="1" dirty="0">
                <a:latin typeface="Cambria" panose="02040503050406030204" pitchFamily="18" charset="0"/>
                <a:ea typeface="Cambria" panose="02040503050406030204" pitchFamily="18" charset="0"/>
              </a:rPr>
              <a:t>Intensity of the incident beam</a:t>
            </a:r>
          </a:p>
          <a:p>
            <a:pPr marL="342900" indent="-342900">
              <a:buFontTx/>
              <a:buAutoNum type="alphaUcParenBoth"/>
            </a:pPr>
            <a:r>
              <a:rPr lang="en-US" sz="2800" b="1" dirty="0">
                <a:latin typeface="Cambria" panose="02040503050406030204" pitchFamily="18" charset="0"/>
                <a:ea typeface="Cambria" panose="02040503050406030204" pitchFamily="18" charset="0"/>
              </a:rPr>
              <a:t>  Wavelength  of the incident light beam</a:t>
            </a:r>
          </a:p>
          <a:p>
            <a:pPr algn="just"/>
            <a:endParaRPr lang="en-US" sz="2800" b="1" dirty="0">
              <a:latin typeface="Cambria" panose="02040503050406030204" pitchFamily="18" charset="0"/>
              <a:ea typeface="Cambria" panose="02040503050406030204" pitchFamily="18" charset="0"/>
            </a:endParaRPr>
          </a:p>
        </p:txBody>
      </p:sp>
      <p:grpSp>
        <p:nvGrpSpPr>
          <p:cNvPr id="5" name="Group 4">
            <a:extLst>
              <a:ext uri="{FF2B5EF4-FFF2-40B4-BE49-F238E27FC236}">
                <a16:creationId xmlns:a16="http://schemas.microsoft.com/office/drawing/2014/main" id="{447CAE07-155A-40B1-A5FB-C00723007CF4}"/>
              </a:ext>
            </a:extLst>
          </p:cNvPr>
          <p:cNvGrpSpPr/>
          <p:nvPr/>
        </p:nvGrpSpPr>
        <p:grpSpPr>
          <a:xfrm>
            <a:off x="11388437" y="83127"/>
            <a:ext cx="715819" cy="738908"/>
            <a:chOff x="11406909" y="0"/>
            <a:chExt cx="715819" cy="738908"/>
          </a:xfrm>
          <a:noFill/>
        </p:grpSpPr>
        <p:sp>
          <p:nvSpPr>
            <p:cNvPr id="6" name="Oval 5">
              <a:extLst>
                <a:ext uri="{FF2B5EF4-FFF2-40B4-BE49-F238E27FC236}">
                  <a16:creationId xmlns:a16="http://schemas.microsoft.com/office/drawing/2014/main" id="{36ED4760-037F-43DA-BC03-73A5BDAE278B}"/>
                </a:ext>
              </a:extLst>
            </p:cNvPr>
            <p:cNvSpPr/>
            <p:nvPr/>
          </p:nvSpPr>
          <p:spPr>
            <a:xfrm>
              <a:off x="11406909" y="0"/>
              <a:ext cx="715819" cy="738908"/>
            </a:xfrm>
            <a:prstGeom prst="ellipse">
              <a:avLst/>
            </a:prstGeom>
            <a:grp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C06EC1FF-A90D-42A4-B946-31EDA77E671D}"/>
                </a:ext>
              </a:extLst>
            </p:cNvPr>
            <p:cNvSpPr txBox="1"/>
            <p:nvPr/>
          </p:nvSpPr>
          <p:spPr>
            <a:xfrm>
              <a:off x="11496963" y="0"/>
              <a:ext cx="535709" cy="707886"/>
            </a:xfrm>
            <a:prstGeom prst="rect">
              <a:avLst/>
            </a:prstGeom>
            <a:grpFill/>
          </p:spPr>
          <p:txBody>
            <a:bodyPr wrap="square" rtlCol="0">
              <a:spAutoFit/>
            </a:bodyPr>
            <a:lstStyle/>
            <a:p>
              <a:r>
                <a:rPr lang="en-US" sz="4000" b="1" dirty="0">
                  <a:solidFill>
                    <a:srgbClr val="FF0000"/>
                  </a:solidFill>
                  <a:latin typeface="Cambria" panose="02040503050406030204" pitchFamily="18" charset="0"/>
                  <a:ea typeface="Cambria" panose="02040503050406030204" pitchFamily="18" charset="0"/>
                </a:rPr>
                <a:t>Q</a:t>
              </a:r>
            </a:p>
          </p:txBody>
        </p:sp>
      </p:grpSp>
      <p:sp>
        <p:nvSpPr>
          <p:cNvPr id="8" name="TextBox 7">
            <a:extLst>
              <a:ext uri="{FF2B5EF4-FFF2-40B4-BE49-F238E27FC236}">
                <a16:creationId xmlns:a16="http://schemas.microsoft.com/office/drawing/2014/main" id="{9FDF5DC3-968E-4B21-AEBE-0205BFD77BCD}"/>
              </a:ext>
            </a:extLst>
          </p:cNvPr>
          <p:cNvSpPr txBox="1"/>
          <p:nvPr/>
        </p:nvSpPr>
        <p:spPr>
          <a:xfrm>
            <a:off x="1" y="0"/>
            <a:ext cx="4110182" cy="461665"/>
          </a:xfrm>
          <a:prstGeom prst="rect">
            <a:avLst/>
          </a:prstGeom>
          <a:solidFill>
            <a:schemeClr val="bg1">
              <a:lumMod val="85000"/>
            </a:schemeClr>
          </a:solidFill>
        </p:spPr>
        <p:txBody>
          <a:bodyPr wrap="square" rtlCol="0">
            <a:spAutoFit/>
          </a:bodyPr>
          <a:lstStyle/>
          <a:p>
            <a:pPr algn="ctr"/>
            <a:r>
              <a:rPr lang="en-US" sz="2400" b="1" dirty="0">
                <a:solidFill>
                  <a:srgbClr val="FF0000"/>
                </a:solidFill>
                <a:latin typeface="Cambria" panose="02040503050406030204" pitchFamily="18" charset="0"/>
                <a:ea typeface="Cambria" panose="02040503050406030204" pitchFamily="18" charset="0"/>
              </a:rPr>
              <a:t>Check your understanding </a:t>
            </a:r>
          </a:p>
        </p:txBody>
      </p:sp>
      <p:pic>
        <p:nvPicPr>
          <p:cNvPr id="9" name="Picture 8">
            <a:extLst>
              <a:ext uri="{FF2B5EF4-FFF2-40B4-BE49-F238E27FC236}">
                <a16:creationId xmlns:a16="http://schemas.microsoft.com/office/drawing/2014/main" id="{7FC698BF-ADF9-4509-BD96-F14D39A057DA}"/>
              </a:ext>
            </a:extLst>
          </p:cNvPr>
          <p:cNvPicPr>
            <a:picLocks noChangeAspect="1"/>
          </p:cNvPicPr>
          <p:nvPr/>
        </p:nvPicPr>
        <p:blipFill>
          <a:blip r:embed="rId2"/>
          <a:stretch>
            <a:fillRect/>
          </a:stretch>
        </p:blipFill>
        <p:spPr>
          <a:xfrm>
            <a:off x="7430158" y="1233751"/>
            <a:ext cx="4584041" cy="3590008"/>
          </a:xfrm>
          <a:prstGeom prst="rect">
            <a:avLst/>
          </a:prstGeom>
        </p:spPr>
      </p:pic>
    </p:spTree>
    <p:extLst>
      <p:ext uri="{BB962C8B-B14F-4D97-AF65-F5344CB8AC3E}">
        <p14:creationId xmlns:p14="http://schemas.microsoft.com/office/powerpoint/2010/main" val="8423324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961D99B-56F8-4C64-B55E-D3F737D498E8}"/>
              </a:ext>
            </a:extLst>
          </p:cNvPr>
          <p:cNvSpPr>
            <a:spLocks noGrp="1"/>
          </p:cNvSpPr>
          <p:nvPr>
            <p:ph type="sldNum" sz="quarter" idx="12"/>
          </p:nvPr>
        </p:nvSpPr>
        <p:spPr/>
        <p:txBody>
          <a:bodyPr/>
          <a:lstStyle/>
          <a:p>
            <a:fld id="{A9CFE4FA-4966-4C66-8E35-E506611F709F}" type="slidenum">
              <a:rPr lang="en-US" smtClean="0"/>
              <a:t>11</a:t>
            </a:fld>
            <a:endParaRPr lang="en-US"/>
          </a:p>
        </p:txBody>
      </p:sp>
      <p:sp>
        <p:nvSpPr>
          <p:cNvPr id="3" name="TextBox 2">
            <a:extLst>
              <a:ext uri="{FF2B5EF4-FFF2-40B4-BE49-F238E27FC236}">
                <a16:creationId xmlns:a16="http://schemas.microsoft.com/office/drawing/2014/main" id="{E2EC7BAC-D39A-4E6D-B882-497CB37D37B6}"/>
              </a:ext>
            </a:extLst>
          </p:cNvPr>
          <p:cNvSpPr txBox="1"/>
          <p:nvPr/>
        </p:nvSpPr>
        <p:spPr>
          <a:xfrm>
            <a:off x="161635" y="622723"/>
            <a:ext cx="6059913" cy="5693866"/>
          </a:xfrm>
          <a:prstGeom prst="rect">
            <a:avLst/>
          </a:prstGeom>
          <a:solidFill>
            <a:schemeClr val="accent4">
              <a:lumMod val="20000"/>
              <a:lumOff val="80000"/>
            </a:schemeClr>
          </a:solidFill>
        </p:spPr>
        <p:txBody>
          <a:bodyPr wrap="square" rtlCol="0">
            <a:spAutoFit/>
          </a:bodyPr>
          <a:lstStyle/>
          <a:p>
            <a:r>
              <a:rPr lang="en-US" sz="2800" b="1" dirty="0">
                <a:solidFill>
                  <a:srgbClr val="FF0000"/>
                </a:solidFill>
                <a:latin typeface="Cambria" panose="02040503050406030204" pitchFamily="18" charset="0"/>
                <a:ea typeface="Cambria" panose="02040503050406030204" pitchFamily="18" charset="0"/>
              </a:rPr>
              <a:t>Q 2.4:</a:t>
            </a:r>
            <a:r>
              <a:rPr lang="en-US" sz="2800" b="1" dirty="0">
                <a:solidFill>
                  <a:srgbClr val="0000FF"/>
                </a:solidFill>
                <a:latin typeface="Cambria" panose="02040503050406030204" pitchFamily="18" charset="0"/>
                <a:ea typeface="Cambria" panose="02040503050406030204" pitchFamily="18" charset="0"/>
              </a:rPr>
              <a:t>Which of the following is true?</a:t>
            </a:r>
          </a:p>
          <a:p>
            <a:endParaRPr lang="en-US" sz="2800" b="1" dirty="0">
              <a:latin typeface="Cambria" panose="02040503050406030204" pitchFamily="18" charset="0"/>
              <a:ea typeface="Cambria" panose="02040503050406030204" pitchFamily="18" charset="0"/>
            </a:endParaRPr>
          </a:p>
          <a:p>
            <a:r>
              <a:rPr lang="en-US" sz="2800" b="1" dirty="0">
                <a:latin typeface="Cambria" panose="02040503050406030204" pitchFamily="18" charset="0"/>
                <a:ea typeface="Cambria" panose="02040503050406030204" pitchFamily="18" charset="0"/>
              </a:rPr>
              <a:t>(A ) The work function of the metal A is more than the work function of the metal B</a:t>
            </a:r>
          </a:p>
          <a:p>
            <a:r>
              <a:rPr lang="en-US" sz="2800" b="1" dirty="0">
                <a:latin typeface="Cambria" panose="02040503050406030204" pitchFamily="18" charset="0"/>
                <a:ea typeface="Cambria" panose="02040503050406030204" pitchFamily="18" charset="0"/>
              </a:rPr>
              <a:t>(B ) The work function of the metal B is more than the work function of the metal A</a:t>
            </a:r>
          </a:p>
          <a:p>
            <a:r>
              <a:rPr lang="en-US" sz="2800" b="1" dirty="0">
                <a:latin typeface="Cambria" panose="02040503050406030204" pitchFamily="18" charset="0"/>
                <a:ea typeface="Cambria" panose="02040503050406030204" pitchFamily="18" charset="0"/>
              </a:rPr>
              <a:t>(C) The work function of the metal A is equal to the work function of the metal B</a:t>
            </a:r>
          </a:p>
          <a:p>
            <a:r>
              <a:rPr lang="en-US" sz="2800" b="1" dirty="0">
                <a:latin typeface="Cambria" panose="02040503050406030204" pitchFamily="18" charset="0"/>
                <a:ea typeface="Cambria" panose="02040503050406030204" pitchFamily="18" charset="0"/>
              </a:rPr>
              <a:t>(D) None of the above</a:t>
            </a:r>
          </a:p>
          <a:p>
            <a:pPr algn="just"/>
            <a:endParaRPr lang="en-US" sz="2800" b="1" dirty="0">
              <a:latin typeface="Cambria" panose="02040503050406030204" pitchFamily="18" charset="0"/>
              <a:ea typeface="Cambria" panose="02040503050406030204" pitchFamily="18" charset="0"/>
            </a:endParaRPr>
          </a:p>
        </p:txBody>
      </p:sp>
      <p:grpSp>
        <p:nvGrpSpPr>
          <p:cNvPr id="5" name="Group 4">
            <a:extLst>
              <a:ext uri="{FF2B5EF4-FFF2-40B4-BE49-F238E27FC236}">
                <a16:creationId xmlns:a16="http://schemas.microsoft.com/office/drawing/2014/main" id="{447CAE07-155A-40B1-A5FB-C00723007CF4}"/>
              </a:ext>
            </a:extLst>
          </p:cNvPr>
          <p:cNvGrpSpPr/>
          <p:nvPr/>
        </p:nvGrpSpPr>
        <p:grpSpPr>
          <a:xfrm>
            <a:off x="11388437" y="83127"/>
            <a:ext cx="715819" cy="738908"/>
            <a:chOff x="11406909" y="0"/>
            <a:chExt cx="715819" cy="738908"/>
          </a:xfrm>
          <a:noFill/>
        </p:grpSpPr>
        <p:sp>
          <p:nvSpPr>
            <p:cNvPr id="6" name="Oval 5">
              <a:extLst>
                <a:ext uri="{FF2B5EF4-FFF2-40B4-BE49-F238E27FC236}">
                  <a16:creationId xmlns:a16="http://schemas.microsoft.com/office/drawing/2014/main" id="{36ED4760-037F-43DA-BC03-73A5BDAE278B}"/>
                </a:ext>
              </a:extLst>
            </p:cNvPr>
            <p:cNvSpPr/>
            <p:nvPr/>
          </p:nvSpPr>
          <p:spPr>
            <a:xfrm>
              <a:off x="11406909" y="0"/>
              <a:ext cx="715819" cy="738908"/>
            </a:xfrm>
            <a:prstGeom prst="ellipse">
              <a:avLst/>
            </a:prstGeom>
            <a:grp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C06EC1FF-A90D-42A4-B946-31EDA77E671D}"/>
                </a:ext>
              </a:extLst>
            </p:cNvPr>
            <p:cNvSpPr txBox="1"/>
            <p:nvPr/>
          </p:nvSpPr>
          <p:spPr>
            <a:xfrm>
              <a:off x="11496963" y="0"/>
              <a:ext cx="535709" cy="707886"/>
            </a:xfrm>
            <a:prstGeom prst="rect">
              <a:avLst/>
            </a:prstGeom>
            <a:grpFill/>
          </p:spPr>
          <p:txBody>
            <a:bodyPr wrap="square" rtlCol="0">
              <a:spAutoFit/>
            </a:bodyPr>
            <a:lstStyle/>
            <a:p>
              <a:r>
                <a:rPr lang="en-US" sz="4000" b="1" dirty="0">
                  <a:solidFill>
                    <a:srgbClr val="FF0000"/>
                  </a:solidFill>
                  <a:latin typeface="Cambria" panose="02040503050406030204" pitchFamily="18" charset="0"/>
                  <a:ea typeface="Cambria" panose="02040503050406030204" pitchFamily="18" charset="0"/>
                </a:rPr>
                <a:t>Q</a:t>
              </a:r>
            </a:p>
          </p:txBody>
        </p:sp>
      </p:grpSp>
      <p:sp>
        <p:nvSpPr>
          <p:cNvPr id="8" name="TextBox 7">
            <a:extLst>
              <a:ext uri="{FF2B5EF4-FFF2-40B4-BE49-F238E27FC236}">
                <a16:creationId xmlns:a16="http://schemas.microsoft.com/office/drawing/2014/main" id="{9FDF5DC3-968E-4B21-AEBE-0205BFD77BCD}"/>
              </a:ext>
            </a:extLst>
          </p:cNvPr>
          <p:cNvSpPr txBox="1"/>
          <p:nvPr/>
        </p:nvSpPr>
        <p:spPr>
          <a:xfrm>
            <a:off x="1" y="0"/>
            <a:ext cx="4110182" cy="461665"/>
          </a:xfrm>
          <a:prstGeom prst="rect">
            <a:avLst/>
          </a:prstGeom>
          <a:solidFill>
            <a:schemeClr val="bg1">
              <a:lumMod val="85000"/>
            </a:schemeClr>
          </a:solidFill>
        </p:spPr>
        <p:txBody>
          <a:bodyPr wrap="square" rtlCol="0">
            <a:spAutoFit/>
          </a:bodyPr>
          <a:lstStyle/>
          <a:p>
            <a:pPr algn="ctr"/>
            <a:r>
              <a:rPr lang="en-US" sz="2400" b="1" dirty="0">
                <a:solidFill>
                  <a:srgbClr val="FF0000"/>
                </a:solidFill>
                <a:latin typeface="Cambria" panose="02040503050406030204" pitchFamily="18" charset="0"/>
                <a:ea typeface="Cambria" panose="02040503050406030204" pitchFamily="18" charset="0"/>
              </a:rPr>
              <a:t>Check your understanding </a:t>
            </a:r>
          </a:p>
        </p:txBody>
      </p:sp>
      <p:pic>
        <p:nvPicPr>
          <p:cNvPr id="10" name="Picture 9">
            <a:extLst>
              <a:ext uri="{FF2B5EF4-FFF2-40B4-BE49-F238E27FC236}">
                <a16:creationId xmlns:a16="http://schemas.microsoft.com/office/drawing/2014/main" id="{414BFCA6-A956-4CD5-B52C-B713703C5617}"/>
              </a:ext>
            </a:extLst>
          </p:cNvPr>
          <p:cNvPicPr>
            <a:picLocks noChangeAspect="1"/>
          </p:cNvPicPr>
          <p:nvPr/>
        </p:nvPicPr>
        <p:blipFill rotWithShape="1">
          <a:blip r:embed="rId2"/>
          <a:srcRect r="2978"/>
          <a:stretch/>
        </p:blipFill>
        <p:spPr>
          <a:xfrm>
            <a:off x="6311604" y="983092"/>
            <a:ext cx="5792652" cy="3226805"/>
          </a:xfrm>
          <a:prstGeom prst="rect">
            <a:avLst/>
          </a:prstGeom>
        </p:spPr>
      </p:pic>
    </p:spTree>
    <p:extLst>
      <p:ext uri="{BB962C8B-B14F-4D97-AF65-F5344CB8AC3E}">
        <p14:creationId xmlns:p14="http://schemas.microsoft.com/office/powerpoint/2010/main" val="17500583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961D99B-56F8-4C64-B55E-D3F737D498E8}"/>
              </a:ext>
            </a:extLst>
          </p:cNvPr>
          <p:cNvSpPr>
            <a:spLocks noGrp="1"/>
          </p:cNvSpPr>
          <p:nvPr>
            <p:ph type="sldNum" sz="quarter" idx="12"/>
          </p:nvPr>
        </p:nvSpPr>
        <p:spPr/>
        <p:txBody>
          <a:bodyPr/>
          <a:lstStyle/>
          <a:p>
            <a:fld id="{A9CFE4FA-4966-4C66-8E35-E506611F709F}" type="slidenum">
              <a:rPr lang="en-US" smtClean="0"/>
              <a:t>12</a:t>
            </a:fld>
            <a:endParaRPr lang="en-US"/>
          </a:p>
        </p:txBody>
      </p:sp>
      <p:sp>
        <p:nvSpPr>
          <p:cNvPr id="3" name="TextBox 2">
            <a:extLst>
              <a:ext uri="{FF2B5EF4-FFF2-40B4-BE49-F238E27FC236}">
                <a16:creationId xmlns:a16="http://schemas.microsoft.com/office/drawing/2014/main" id="{E2EC7BAC-D39A-4E6D-B882-497CB37D37B6}"/>
              </a:ext>
            </a:extLst>
          </p:cNvPr>
          <p:cNvSpPr txBox="1"/>
          <p:nvPr/>
        </p:nvSpPr>
        <p:spPr>
          <a:xfrm>
            <a:off x="161635" y="622723"/>
            <a:ext cx="5934365" cy="5632311"/>
          </a:xfrm>
          <a:prstGeom prst="rect">
            <a:avLst/>
          </a:prstGeom>
          <a:solidFill>
            <a:schemeClr val="accent4">
              <a:lumMod val="20000"/>
              <a:lumOff val="80000"/>
            </a:schemeClr>
          </a:solidFill>
        </p:spPr>
        <p:txBody>
          <a:bodyPr wrap="square" rtlCol="0">
            <a:spAutoFit/>
          </a:bodyPr>
          <a:lstStyle/>
          <a:p>
            <a:pPr algn="just"/>
            <a:r>
              <a:rPr lang="en-US" sz="2000" b="1" dirty="0">
                <a:solidFill>
                  <a:srgbClr val="FF0000"/>
                </a:solidFill>
                <a:latin typeface="Cambria" panose="02040503050406030204" pitchFamily="18" charset="0"/>
                <a:ea typeface="Cambria" panose="02040503050406030204" pitchFamily="18" charset="0"/>
              </a:rPr>
              <a:t>Q 2.5:</a:t>
            </a:r>
            <a:r>
              <a:rPr lang="en-US" sz="2000" b="1" dirty="0">
                <a:solidFill>
                  <a:srgbClr val="0000FF"/>
                </a:solidFill>
                <a:latin typeface="Cambria" panose="02040503050406030204" pitchFamily="18" charset="0"/>
                <a:ea typeface="Cambria" panose="02040503050406030204" pitchFamily="18" charset="0"/>
              </a:rPr>
              <a:t>Which of the following is the correct interpretation of the graph?</a:t>
            </a:r>
          </a:p>
          <a:p>
            <a:pPr algn="just"/>
            <a:endParaRPr lang="en-US" sz="2000" b="1" u="none" strike="noStrike" baseline="0" dirty="0">
              <a:latin typeface="Cambria" panose="02040503050406030204" pitchFamily="18" charset="0"/>
              <a:ea typeface="Cambria" panose="02040503050406030204" pitchFamily="18" charset="0"/>
            </a:endParaRPr>
          </a:p>
          <a:p>
            <a:pPr algn="just"/>
            <a:r>
              <a:rPr lang="en-US" sz="2000" b="1" u="none" strike="noStrike" baseline="0" dirty="0">
                <a:latin typeface="Cambria" panose="02040503050406030204" pitchFamily="18" charset="0"/>
                <a:ea typeface="Cambria" panose="02040503050406030204" pitchFamily="18" charset="0"/>
              </a:rPr>
              <a:t>(A)For a frequency ʋ of incident radiation, lower than the cut-off frequency (ʋ </a:t>
            </a:r>
            <a:r>
              <a:rPr lang="en-US" sz="2000" b="1" u="none" strike="noStrike" baseline="-25000" dirty="0">
                <a:latin typeface="Cambria" panose="02040503050406030204" pitchFamily="18" charset="0"/>
                <a:ea typeface="Cambria" panose="02040503050406030204" pitchFamily="18" charset="0"/>
              </a:rPr>
              <a:t>0</a:t>
            </a:r>
            <a:r>
              <a:rPr lang="en-US" sz="2000" b="1" u="none" strike="noStrike" baseline="0" dirty="0">
                <a:latin typeface="Cambria" panose="02040503050406030204" pitchFamily="18" charset="0"/>
                <a:ea typeface="Cambria" panose="02040503050406030204" pitchFamily="18" charset="0"/>
              </a:rPr>
              <a:t>, ʋ </a:t>
            </a:r>
            <a:r>
              <a:rPr lang="en-US" sz="2000" b="1" u="none" strike="noStrike" baseline="-25000" dirty="0">
                <a:latin typeface="Cambria" panose="02040503050406030204" pitchFamily="18" charset="0"/>
                <a:ea typeface="Cambria" panose="02040503050406030204" pitchFamily="18" charset="0"/>
              </a:rPr>
              <a:t>0</a:t>
            </a:r>
            <a:r>
              <a:rPr lang="en-US" sz="2000" b="1" u="none" strike="noStrike" baseline="0" dirty="0">
                <a:latin typeface="Cambria" panose="02040503050406030204" pitchFamily="18" charset="0"/>
                <a:ea typeface="Cambria" panose="02040503050406030204" pitchFamily="18" charset="0"/>
              </a:rPr>
              <a:t>’) , no photoelectric emission is possible even if the intensity is large.</a:t>
            </a:r>
          </a:p>
          <a:p>
            <a:pPr algn="just"/>
            <a:endParaRPr lang="en-US" sz="2000" b="1" u="none" strike="noStrike" baseline="0" dirty="0">
              <a:latin typeface="Cambria" panose="02040503050406030204" pitchFamily="18" charset="0"/>
              <a:ea typeface="Cambria" panose="02040503050406030204" pitchFamily="18" charset="0"/>
            </a:endParaRPr>
          </a:p>
          <a:p>
            <a:pPr algn="just"/>
            <a:r>
              <a:rPr lang="en-US" sz="2000" b="1" u="none" strike="noStrike" baseline="0" dirty="0">
                <a:latin typeface="Cambria" panose="02040503050406030204" pitchFamily="18" charset="0"/>
                <a:ea typeface="Cambria" panose="02040503050406030204" pitchFamily="18" charset="0"/>
              </a:rPr>
              <a:t>(</a:t>
            </a:r>
            <a:r>
              <a:rPr lang="en-US" sz="2000" b="1" dirty="0">
                <a:latin typeface="Cambria" panose="02040503050406030204" pitchFamily="18" charset="0"/>
                <a:ea typeface="Cambria" panose="02040503050406030204" pitchFamily="18" charset="0"/>
              </a:rPr>
              <a:t>B)</a:t>
            </a:r>
            <a:r>
              <a:rPr lang="en-US" sz="2000" b="1" u="none" strike="noStrike" baseline="0" dirty="0">
                <a:latin typeface="Cambria" panose="02040503050406030204" pitchFamily="18" charset="0"/>
                <a:ea typeface="Cambria" panose="02040503050406030204" pitchFamily="18" charset="0"/>
              </a:rPr>
              <a:t>The maximum kinetic energy of the photoelectrons varies linearly  with the frequency of incident radiation,</a:t>
            </a:r>
          </a:p>
          <a:p>
            <a:pPr algn="just"/>
            <a:endParaRPr lang="en-US" sz="2000" b="1" u="none" strike="noStrike" baseline="0" dirty="0">
              <a:latin typeface="Cambria" panose="02040503050406030204" pitchFamily="18" charset="0"/>
              <a:ea typeface="Cambria" panose="02040503050406030204" pitchFamily="18" charset="0"/>
            </a:endParaRPr>
          </a:p>
          <a:p>
            <a:pPr algn="just"/>
            <a:r>
              <a:rPr lang="en-US" sz="2000" b="1" dirty="0">
                <a:latin typeface="Cambria" panose="02040503050406030204" pitchFamily="18" charset="0"/>
                <a:ea typeface="Cambria" panose="02040503050406030204" pitchFamily="18" charset="0"/>
              </a:rPr>
              <a:t>(C) </a:t>
            </a:r>
            <a:r>
              <a:rPr lang="en-US" sz="2000" b="1" u="none" strike="noStrike" baseline="0" dirty="0">
                <a:latin typeface="Cambria" panose="02040503050406030204" pitchFamily="18" charset="0"/>
                <a:ea typeface="Cambria" panose="02040503050406030204" pitchFamily="18" charset="0"/>
              </a:rPr>
              <a:t>The maximum kinetic energy of the photoelectrons is independent of the frequency of incident radiation,</a:t>
            </a:r>
          </a:p>
          <a:p>
            <a:pPr algn="just"/>
            <a:endParaRPr lang="en-US" sz="2000" b="1" u="none" strike="noStrike" baseline="0" dirty="0">
              <a:latin typeface="Cambria" panose="02040503050406030204" pitchFamily="18" charset="0"/>
              <a:ea typeface="Cambria" panose="02040503050406030204" pitchFamily="18" charset="0"/>
            </a:endParaRPr>
          </a:p>
          <a:p>
            <a:pPr algn="just"/>
            <a:r>
              <a:rPr lang="en-US" sz="2000" b="1" dirty="0">
                <a:latin typeface="Cambria" panose="02040503050406030204" pitchFamily="18" charset="0"/>
                <a:ea typeface="Cambria" panose="02040503050406030204" pitchFamily="18" charset="0"/>
              </a:rPr>
              <a:t>(D) Both option (A) and (B)</a:t>
            </a:r>
          </a:p>
          <a:p>
            <a:pPr algn="just"/>
            <a:endParaRPr lang="en-US" sz="2000" b="1" dirty="0">
              <a:latin typeface="Cambria" panose="02040503050406030204" pitchFamily="18" charset="0"/>
              <a:ea typeface="Cambria" panose="02040503050406030204" pitchFamily="18" charset="0"/>
            </a:endParaRPr>
          </a:p>
        </p:txBody>
      </p:sp>
      <p:grpSp>
        <p:nvGrpSpPr>
          <p:cNvPr id="5" name="Group 4">
            <a:extLst>
              <a:ext uri="{FF2B5EF4-FFF2-40B4-BE49-F238E27FC236}">
                <a16:creationId xmlns:a16="http://schemas.microsoft.com/office/drawing/2014/main" id="{447CAE07-155A-40B1-A5FB-C00723007CF4}"/>
              </a:ext>
            </a:extLst>
          </p:cNvPr>
          <p:cNvGrpSpPr/>
          <p:nvPr/>
        </p:nvGrpSpPr>
        <p:grpSpPr>
          <a:xfrm>
            <a:off x="11388437" y="83127"/>
            <a:ext cx="715819" cy="738908"/>
            <a:chOff x="11406909" y="0"/>
            <a:chExt cx="715819" cy="738908"/>
          </a:xfrm>
          <a:noFill/>
        </p:grpSpPr>
        <p:sp>
          <p:nvSpPr>
            <p:cNvPr id="6" name="Oval 5">
              <a:extLst>
                <a:ext uri="{FF2B5EF4-FFF2-40B4-BE49-F238E27FC236}">
                  <a16:creationId xmlns:a16="http://schemas.microsoft.com/office/drawing/2014/main" id="{36ED4760-037F-43DA-BC03-73A5BDAE278B}"/>
                </a:ext>
              </a:extLst>
            </p:cNvPr>
            <p:cNvSpPr/>
            <p:nvPr/>
          </p:nvSpPr>
          <p:spPr>
            <a:xfrm>
              <a:off x="11406909" y="0"/>
              <a:ext cx="715819" cy="738908"/>
            </a:xfrm>
            <a:prstGeom prst="ellipse">
              <a:avLst/>
            </a:prstGeom>
            <a:grp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C06EC1FF-A90D-42A4-B946-31EDA77E671D}"/>
                </a:ext>
              </a:extLst>
            </p:cNvPr>
            <p:cNvSpPr txBox="1"/>
            <p:nvPr/>
          </p:nvSpPr>
          <p:spPr>
            <a:xfrm>
              <a:off x="11496963" y="0"/>
              <a:ext cx="535709" cy="707886"/>
            </a:xfrm>
            <a:prstGeom prst="rect">
              <a:avLst/>
            </a:prstGeom>
            <a:grpFill/>
          </p:spPr>
          <p:txBody>
            <a:bodyPr wrap="square" rtlCol="0">
              <a:spAutoFit/>
            </a:bodyPr>
            <a:lstStyle/>
            <a:p>
              <a:r>
                <a:rPr lang="en-US" sz="4000" b="1" dirty="0">
                  <a:solidFill>
                    <a:srgbClr val="FF0000"/>
                  </a:solidFill>
                  <a:latin typeface="Cambria" panose="02040503050406030204" pitchFamily="18" charset="0"/>
                  <a:ea typeface="Cambria" panose="02040503050406030204" pitchFamily="18" charset="0"/>
                </a:rPr>
                <a:t>Q</a:t>
              </a:r>
            </a:p>
          </p:txBody>
        </p:sp>
      </p:grpSp>
      <p:sp>
        <p:nvSpPr>
          <p:cNvPr id="8" name="TextBox 7">
            <a:extLst>
              <a:ext uri="{FF2B5EF4-FFF2-40B4-BE49-F238E27FC236}">
                <a16:creationId xmlns:a16="http://schemas.microsoft.com/office/drawing/2014/main" id="{9FDF5DC3-968E-4B21-AEBE-0205BFD77BCD}"/>
              </a:ext>
            </a:extLst>
          </p:cNvPr>
          <p:cNvSpPr txBox="1"/>
          <p:nvPr/>
        </p:nvSpPr>
        <p:spPr>
          <a:xfrm>
            <a:off x="1" y="0"/>
            <a:ext cx="4110182" cy="461665"/>
          </a:xfrm>
          <a:prstGeom prst="rect">
            <a:avLst/>
          </a:prstGeom>
          <a:solidFill>
            <a:schemeClr val="bg1">
              <a:lumMod val="85000"/>
            </a:schemeClr>
          </a:solidFill>
        </p:spPr>
        <p:txBody>
          <a:bodyPr wrap="square" rtlCol="0">
            <a:spAutoFit/>
          </a:bodyPr>
          <a:lstStyle/>
          <a:p>
            <a:pPr algn="ctr"/>
            <a:r>
              <a:rPr lang="en-US" sz="2400" b="1" dirty="0">
                <a:solidFill>
                  <a:srgbClr val="FF0000"/>
                </a:solidFill>
                <a:latin typeface="Cambria" panose="02040503050406030204" pitchFamily="18" charset="0"/>
                <a:ea typeface="Cambria" panose="02040503050406030204" pitchFamily="18" charset="0"/>
              </a:rPr>
              <a:t>Check your understanding </a:t>
            </a:r>
          </a:p>
        </p:txBody>
      </p:sp>
      <p:pic>
        <p:nvPicPr>
          <p:cNvPr id="10" name="Picture 9">
            <a:extLst>
              <a:ext uri="{FF2B5EF4-FFF2-40B4-BE49-F238E27FC236}">
                <a16:creationId xmlns:a16="http://schemas.microsoft.com/office/drawing/2014/main" id="{414BFCA6-A956-4CD5-B52C-B713703C5617}"/>
              </a:ext>
            </a:extLst>
          </p:cNvPr>
          <p:cNvPicPr>
            <a:picLocks noChangeAspect="1"/>
          </p:cNvPicPr>
          <p:nvPr/>
        </p:nvPicPr>
        <p:blipFill>
          <a:blip r:embed="rId2"/>
          <a:stretch>
            <a:fillRect/>
          </a:stretch>
        </p:blipFill>
        <p:spPr>
          <a:xfrm>
            <a:off x="6096000" y="983093"/>
            <a:ext cx="5970452" cy="3226805"/>
          </a:xfrm>
          <a:prstGeom prst="rect">
            <a:avLst/>
          </a:prstGeom>
        </p:spPr>
      </p:pic>
    </p:spTree>
    <p:extLst>
      <p:ext uri="{BB962C8B-B14F-4D97-AF65-F5344CB8AC3E}">
        <p14:creationId xmlns:p14="http://schemas.microsoft.com/office/powerpoint/2010/main" val="18525532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A8C79DF-7FF7-4414-9FB6-E0D3FDD7B438}"/>
              </a:ext>
            </a:extLst>
          </p:cNvPr>
          <p:cNvSpPr txBox="1"/>
          <p:nvPr/>
        </p:nvSpPr>
        <p:spPr>
          <a:xfrm>
            <a:off x="1279505" y="329608"/>
            <a:ext cx="9374372" cy="707886"/>
          </a:xfrm>
          <a:prstGeom prst="rect">
            <a:avLst/>
          </a:prstGeom>
          <a:solidFill>
            <a:srgbClr val="FFFF00"/>
          </a:solidFill>
        </p:spPr>
        <p:txBody>
          <a:bodyPr wrap="square" rtlCol="0">
            <a:spAutoFit/>
          </a:bodyPr>
          <a:lstStyle/>
          <a:p>
            <a:pPr algn="ctr"/>
            <a:r>
              <a:rPr lang="en-US" sz="4000" b="1" dirty="0">
                <a:latin typeface="Times New Roman" panose="02020603050405020304" pitchFamily="18" charset="0"/>
                <a:cs typeface="Times New Roman" panose="02020603050405020304" pitchFamily="18" charset="0"/>
              </a:rPr>
              <a:t>Apparatus required for the experiment</a:t>
            </a:r>
          </a:p>
        </p:txBody>
      </p:sp>
      <p:sp>
        <p:nvSpPr>
          <p:cNvPr id="4" name="Slide Number Placeholder 3">
            <a:extLst>
              <a:ext uri="{FF2B5EF4-FFF2-40B4-BE49-F238E27FC236}">
                <a16:creationId xmlns:a16="http://schemas.microsoft.com/office/drawing/2014/main" id="{84F16E07-D929-4CC8-9548-2B4A4DE36847}"/>
              </a:ext>
            </a:extLst>
          </p:cNvPr>
          <p:cNvSpPr>
            <a:spLocks noGrp="1"/>
          </p:cNvSpPr>
          <p:nvPr>
            <p:ph type="sldNum" sz="quarter" idx="12"/>
          </p:nvPr>
        </p:nvSpPr>
        <p:spPr/>
        <p:txBody>
          <a:bodyPr/>
          <a:lstStyle/>
          <a:p>
            <a:fld id="{A9CFE4FA-4966-4C66-8E35-E506611F709F}" type="slidenum">
              <a:rPr lang="en-US" smtClean="0"/>
              <a:t>13</a:t>
            </a:fld>
            <a:endParaRPr lang="en-US"/>
          </a:p>
        </p:txBody>
      </p:sp>
      <p:sp>
        <p:nvSpPr>
          <p:cNvPr id="7" name="TextBox 6">
            <a:extLst>
              <a:ext uri="{FF2B5EF4-FFF2-40B4-BE49-F238E27FC236}">
                <a16:creationId xmlns:a16="http://schemas.microsoft.com/office/drawing/2014/main" id="{DCB06048-DEE5-4A7A-85C1-F93813404636}"/>
              </a:ext>
            </a:extLst>
          </p:cNvPr>
          <p:cNvSpPr txBox="1"/>
          <p:nvPr/>
        </p:nvSpPr>
        <p:spPr>
          <a:xfrm>
            <a:off x="295564" y="1620741"/>
            <a:ext cx="12090400" cy="1323439"/>
          </a:xfrm>
          <a:prstGeom prst="rect">
            <a:avLst/>
          </a:prstGeom>
          <a:noFill/>
        </p:spPr>
        <p:txBody>
          <a:bodyPr wrap="square">
            <a:spAutoFit/>
          </a:bodyPr>
          <a:lstStyle/>
          <a:p>
            <a:r>
              <a:rPr lang="en-US" sz="4000" b="1" dirty="0">
                <a:latin typeface="Cambria" panose="02040503050406030204" pitchFamily="18" charset="0"/>
                <a:ea typeface="Cambria" panose="02040503050406030204" pitchFamily="18" charset="0"/>
              </a:rPr>
              <a:t>A photocell, Power supply, digital ammeter and voltmeter, Filters of different colors ( wavelength)</a:t>
            </a:r>
          </a:p>
        </p:txBody>
      </p:sp>
      <p:grpSp>
        <p:nvGrpSpPr>
          <p:cNvPr id="11" name="Group 10">
            <a:extLst>
              <a:ext uri="{FF2B5EF4-FFF2-40B4-BE49-F238E27FC236}">
                <a16:creationId xmlns:a16="http://schemas.microsoft.com/office/drawing/2014/main" id="{660C43D4-E7E0-4B3A-9718-79D4C92656B3}"/>
              </a:ext>
            </a:extLst>
          </p:cNvPr>
          <p:cNvGrpSpPr/>
          <p:nvPr/>
        </p:nvGrpSpPr>
        <p:grpSpPr>
          <a:xfrm>
            <a:off x="115981" y="3877195"/>
            <a:ext cx="7181342" cy="2625092"/>
            <a:chOff x="1445421" y="3859576"/>
            <a:chExt cx="8570594" cy="2570018"/>
          </a:xfrm>
        </p:grpSpPr>
        <p:pic>
          <p:nvPicPr>
            <p:cNvPr id="5" name="Picture 4">
              <a:extLst>
                <a:ext uri="{FF2B5EF4-FFF2-40B4-BE49-F238E27FC236}">
                  <a16:creationId xmlns:a16="http://schemas.microsoft.com/office/drawing/2014/main" id="{53560A00-AC1A-4BF9-ACE5-2C94DF968E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89324" y="3859576"/>
              <a:ext cx="3426691" cy="2570018"/>
            </a:xfrm>
            <a:prstGeom prst="rect">
              <a:avLst/>
            </a:prstGeom>
            <a:ln w="38100" cap="sq">
              <a:noFill/>
              <a:prstDash val="solid"/>
              <a:miter lim="800000"/>
            </a:ln>
            <a:effectLst>
              <a:outerShdw blurRad="50800" dist="38100" dir="2700000" algn="tl" rotWithShape="0">
                <a:srgbClr val="000000">
                  <a:alpha val="43000"/>
                </a:srgbClr>
              </a:outerShdw>
            </a:effectLst>
          </p:spPr>
        </p:pic>
        <p:pic>
          <p:nvPicPr>
            <p:cNvPr id="8" name="Picture 7">
              <a:extLst>
                <a:ext uri="{FF2B5EF4-FFF2-40B4-BE49-F238E27FC236}">
                  <a16:creationId xmlns:a16="http://schemas.microsoft.com/office/drawing/2014/main" id="{0D8915CE-8F88-450C-A687-5B62B08E38F0}"/>
                </a:ext>
              </a:extLst>
            </p:cNvPr>
            <p:cNvPicPr>
              <a:picLocks noChangeAspect="1"/>
            </p:cNvPicPr>
            <p:nvPr/>
          </p:nvPicPr>
          <p:blipFill>
            <a:blip r:embed="rId3"/>
            <a:stretch>
              <a:fillRect/>
            </a:stretch>
          </p:blipFill>
          <p:spPr>
            <a:xfrm>
              <a:off x="1445421" y="3859576"/>
              <a:ext cx="3357478" cy="2570018"/>
            </a:xfrm>
            <a:prstGeom prst="rect">
              <a:avLst/>
            </a:prstGeom>
            <a:ln w="38100" cap="sq">
              <a:noFill/>
              <a:prstDash val="solid"/>
              <a:miter lim="800000"/>
            </a:ln>
            <a:effectLst>
              <a:outerShdw blurRad="50800" dist="38100" dir="2700000" algn="tl" rotWithShape="0">
                <a:srgbClr val="000000">
                  <a:alpha val="43000"/>
                </a:srgbClr>
              </a:outerShdw>
            </a:effectLst>
          </p:spPr>
        </p:pic>
        <p:pic>
          <p:nvPicPr>
            <p:cNvPr id="10" name="Picture 9">
              <a:extLst>
                <a:ext uri="{FF2B5EF4-FFF2-40B4-BE49-F238E27FC236}">
                  <a16:creationId xmlns:a16="http://schemas.microsoft.com/office/drawing/2014/main" id="{996F608A-F13E-4D45-8F90-C5C38F615704}"/>
                </a:ext>
              </a:extLst>
            </p:cNvPr>
            <p:cNvPicPr>
              <a:picLocks noChangeAspect="1"/>
            </p:cNvPicPr>
            <p:nvPr/>
          </p:nvPicPr>
          <p:blipFill rotWithShape="1">
            <a:blip r:embed="rId4"/>
            <a:srcRect r="24617"/>
            <a:stretch/>
          </p:blipFill>
          <p:spPr>
            <a:xfrm>
              <a:off x="4802899" y="3859576"/>
              <a:ext cx="1949547" cy="2570018"/>
            </a:xfrm>
            <a:prstGeom prst="rect">
              <a:avLst/>
            </a:prstGeom>
            <a:ln w="38100" cap="sq">
              <a:noFill/>
              <a:prstDash val="solid"/>
              <a:miter lim="800000"/>
            </a:ln>
            <a:effectLst>
              <a:outerShdw blurRad="50800" dist="38100" dir="2700000" algn="tl" rotWithShape="0">
                <a:srgbClr val="000000">
                  <a:alpha val="43000"/>
                </a:srgbClr>
              </a:outerShdw>
            </a:effectLst>
          </p:spPr>
        </p:pic>
      </p:grpSp>
      <p:pic>
        <p:nvPicPr>
          <p:cNvPr id="13" name="Picture 12">
            <a:extLst>
              <a:ext uri="{FF2B5EF4-FFF2-40B4-BE49-F238E27FC236}">
                <a16:creationId xmlns:a16="http://schemas.microsoft.com/office/drawing/2014/main" id="{303A3370-2A89-4E4B-8F12-23B83D55DA92}"/>
              </a:ext>
            </a:extLst>
          </p:cNvPr>
          <p:cNvPicPr>
            <a:picLocks noChangeAspect="1"/>
          </p:cNvPicPr>
          <p:nvPr/>
        </p:nvPicPr>
        <p:blipFill>
          <a:blip r:embed="rId5"/>
          <a:stretch>
            <a:fillRect/>
          </a:stretch>
        </p:blipFill>
        <p:spPr>
          <a:xfrm>
            <a:off x="8126287" y="3362444"/>
            <a:ext cx="3738921" cy="335903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222409231"/>
      </p:ext>
    </p:extLst>
  </p:cSld>
  <p:clrMapOvr>
    <a:masterClrMapping/>
  </p:clrMapOvr>
  <mc:AlternateContent xmlns:mc="http://schemas.openxmlformats.org/markup-compatibility/2006" xmlns:p14="http://schemas.microsoft.com/office/powerpoint/2010/main">
    <mc:Choice Requires="p14">
      <p:transition spd="slow" p14:dur="2000" advTm="23250"/>
    </mc:Choice>
    <mc:Fallback xmlns="">
      <p:transition spd="slow" advTm="2325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90D8653-54F6-4EC3-82AC-6DFC63EFC1B6}"/>
              </a:ext>
            </a:extLst>
          </p:cNvPr>
          <p:cNvSpPr txBox="1"/>
          <p:nvPr/>
        </p:nvSpPr>
        <p:spPr>
          <a:xfrm>
            <a:off x="1030123" y="2971207"/>
            <a:ext cx="9983972" cy="1323439"/>
          </a:xfrm>
          <a:prstGeom prst="rect">
            <a:avLst/>
          </a:prstGeom>
          <a:solidFill>
            <a:srgbClr val="FFFF00"/>
          </a:solidFill>
        </p:spPr>
        <p:txBody>
          <a:bodyPr wrap="square" rtlCol="0">
            <a:spAutoFit/>
          </a:bodyPr>
          <a:lstStyle/>
          <a:p>
            <a:pPr algn="ctr"/>
            <a:r>
              <a:rPr lang="en-US" sz="4000" b="1" dirty="0">
                <a:latin typeface="Times New Roman" panose="02020603050405020304" pitchFamily="18" charset="0"/>
                <a:cs typeface="Times New Roman" panose="02020603050405020304" pitchFamily="18" charset="0"/>
              </a:rPr>
              <a:t>Step by Step guide to perform the experiment in Virtual lab </a:t>
            </a:r>
          </a:p>
        </p:txBody>
      </p:sp>
      <p:sp>
        <p:nvSpPr>
          <p:cNvPr id="3" name="Slide Number Placeholder 2">
            <a:extLst>
              <a:ext uri="{FF2B5EF4-FFF2-40B4-BE49-F238E27FC236}">
                <a16:creationId xmlns:a16="http://schemas.microsoft.com/office/drawing/2014/main" id="{ADAAB664-0636-49B2-8889-24286FD83893}"/>
              </a:ext>
            </a:extLst>
          </p:cNvPr>
          <p:cNvSpPr>
            <a:spLocks noGrp="1"/>
          </p:cNvSpPr>
          <p:nvPr>
            <p:ph type="sldNum" sz="quarter" idx="12"/>
          </p:nvPr>
        </p:nvSpPr>
        <p:spPr/>
        <p:txBody>
          <a:bodyPr/>
          <a:lstStyle/>
          <a:p>
            <a:fld id="{05D0AD6E-842F-4A21-B483-616409CB61A0}" type="slidenum">
              <a:rPr lang="en-US" smtClean="0"/>
              <a:t>14</a:t>
            </a:fld>
            <a:endParaRPr lang="en-US"/>
          </a:p>
        </p:txBody>
      </p:sp>
    </p:spTree>
    <p:extLst>
      <p:ext uri="{BB962C8B-B14F-4D97-AF65-F5344CB8AC3E}">
        <p14:creationId xmlns:p14="http://schemas.microsoft.com/office/powerpoint/2010/main" val="40608003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CCF9A14-3CDA-416A-BFA8-6F2EE66BB41E}"/>
              </a:ext>
            </a:extLst>
          </p:cNvPr>
          <p:cNvPicPr>
            <a:picLocks noChangeAspect="1"/>
          </p:cNvPicPr>
          <p:nvPr/>
        </p:nvPicPr>
        <p:blipFill>
          <a:blip r:embed="rId2"/>
          <a:stretch>
            <a:fillRect/>
          </a:stretch>
        </p:blipFill>
        <p:spPr>
          <a:xfrm>
            <a:off x="129308" y="1822522"/>
            <a:ext cx="7453745" cy="4518195"/>
          </a:xfrm>
          <a:prstGeom prst="rect">
            <a:avLst/>
          </a:prstGeom>
        </p:spPr>
      </p:pic>
      <p:pic>
        <p:nvPicPr>
          <p:cNvPr id="5" name="Picture 4">
            <a:extLst>
              <a:ext uri="{FF2B5EF4-FFF2-40B4-BE49-F238E27FC236}">
                <a16:creationId xmlns:a16="http://schemas.microsoft.com/office/drawing/2014/main" id="{D7EDE853-6B4F-4440-8966-D73776A0F933}"/>
              </a:ext>
            </a:extLst>
          </p:cNvPr>
          <p:cNvPicPr>
            <a:picLocks noChangeAspect="1"/>
          </p:cNvPicPr>
          <p:nvPr/>
        </p:nvPicPr>
        <p:blipFill>
          <a:blip r:embed="rId3"/>
          <a:stretch>
            <a:fillRect/>
          </a:stretch>
        </p:blipFill>
        <p:spPr>
          <a:xfrm>
            <a:off x="242449" y="1426958"/>
            <a:ext cx="12192000" cy="279535"/>
          </a:xfrm>
          <a:prstGeom prst="rect">
            <a:avLst/>
          </a:prstGeom>
        </p:spPr>
      </p:pic>
      <p:sp>
        <p:nvSpPr>
          <p:cNvPr id="6" name="TextBox 5">
            <a:extLst>
              <a:ext uri="{FF2B5EF4-FFF2-40B4-BE49-F238E27FC236}">
                <a16:creationId xmlns:a16="http://schemas.microsoft.com/office/drawing/2014/main" id="{F28AA8B6-5B71-4811-881A-CC0F721E7BF5}"/>
              </a:ext>
            </a:extLst>
          </p:cNvPr>
          <p:cNvSpPr txBox="1"/>
          <p:nvPr/>
        </p:nvSpPr>
        <p:spPr>
          <a:xfrm>
            <a:off x="129308" y="335060"/>
            <a:ext cx="11813308" cy="830997"/>
          </a:xfrm>
          <a:prstGeom prst="rect">
            <a:avLst/>
          </a:prstGeom>
          <a:solidFill>
            <a:srgbClr val="FFFF00"/>
          </a:solidFill>
        </p:spPr>
        <p:txBody>
          <a:bodyPr wrap="square" rtlCol="0">
            <a:spAutoFit/>
          </a:bodyPr>
          <a:lstStyle/>
          <a:p>
            <a:r>
              <a:rPr lang="en-US" sz="2400" b="1" dirty="0">
                <a:latin typeface="Cambria" panose="02040503050406030204" pitchFamily="18" charset="0"/>
                <a:ea typeface="Cambria" panose="02040503050406030204" pitchFamily="18" charset="0"/>
              </a:rPr>
              <a:t>Type this link on the address bar  or Click on this link : </a:t>
            </a:r>
            <a:r>
              <a:rPr lang="en-US" sz="2400" b="1" dirty="0">
                <a:latin typeface="Cambria" panose="02040503050406030204" pitchFamily="18" charset="0"/>
                <a:ea typeface="Cambria" panose="02040503050406030204" pitchFamily="18" charset="0"/>
                <a:hlinkClick r:id="rId4"/>
              </a:rPr>
              <a:t>https://www.vlab.co.in/</a:t>
            </a:r>
            <a:endParaRPr lang="en-US" sz="2400" b="1" dirty="0">
              <a:latin typeface="Cambria" panose="02040503050406030204" pitchFamily="18" charset="0"/>
              <a:ea typeface="Cambria" panose="02040503050406030204" pitchFamily="18" charset="0"/>
            </a:endParaRPr>
          </a:p>
          <a:p>
            <a:endParaRPr lang="en-US" sz="2400" b="1" dirty="0">
              <a:latin typeface="Cambria" panose="02040503050406030204" pitchFamily="18" charset="0"/>
              <a:ea typeface="Cambria" panose="02040503050406030204" pitchFamily="18" charset="0"/>
            </a:endParaRPr>
          </a:p>
        </p:txBody>
      </p:sp>
      <p:sp>
        <p:nvSpPr>
          <p:cNvPr id="2" name="Slide Number Placeholder 1">
            <a:extLst>
              <a:ext uri="{FF2B5EF4-FFF2-40B4-BE49-F238E27FC236}">
                <a16:creationId xmlns:a16="http://schemas.microsoft.com/office/drawing/2014/main" id="{1B3BDF13-7D3B-4CAA-9E9D-5E4846D700CC}"/>
              </a:ext>
            </a:extLst>
          </p:cNvPr>
          <p:cNvSpPr>
            <a:spLocks noGrp="1"/>
          </p:cNvSpPr>
          <p:nvPr>
            <p:ph type="sldNum" sz="quarter" idx="12"/>
          </p:nvPr>
        </p:nvSpPr>
        <p:spPr/>
        <p:txBody>
          <a:bodyPr/>
          <a:lstStyle/>
          <a:p>
            <a:fld id="{05D0AD6E-842F-4A21-B483-616409CB61A0}" type="slidenum">
              <a:rPr lang="en-US" smtClean="0"/>
              <a:t>15</a:t>
            </a:fld>
            <a:endParaRPr lang="en-US"/>
          </a:p>
        </p:txBody>
      </p:sp>
    </p:spTree>
    <p:extLst>
      <p:ext uri="{BB962C8B-B14F-4D97-AF65-F5344CB8AC3E}">
        <p14:creationId xmlns:p14="http://schemas.microsoft.com/office/powerpoint/2010/main" val="579807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2646591-9C3F-4C6C-8D2E-4CAD51C3F26D}"/>
              </a:ext>
            </a:extLst>
          </p:cNvPr>
          <p:cNvPicPr>
            <a:picLocks noChangeAspect="1"/>
          </p:cNvPicPr>
          <p:nvPr/>
        </p:nvPicPr>
        <p:blipFill>
          <a:blip r:embed="rId2"/>
          <a:stretch>
            <a:fillRect/>
          </a:stretch>
        </p:blipFill>
        <p:spPr>
          <a:xfrm>
            <a:off x="939023" y="1004517"/>
            <a:ext cx="10313953" cy="4492716"/>
          </a:xfrm>
          <a:prstGeom prst="rect">
            <a:avLst/>
          </a:prstGeom>
        </p:spPr>
      </p:pic>
      <p:sp>
        <p:nvSpPr>
          <p:cNvPr id="4" name="TextBox 3">
            <a:extLst>
              <a:ext uri="{FF2B5EF4-FFF2-40B4-BE49-F238E27FC236}">
                <a16:creationId xmlns:a16="http://schemas.microsoft.com/office/drawing/2014/main" id="{61C6F96F-BBDA-4A91-B195-DEB51D695E87}"/>
              </a:ext>
            </a:extLst>
          </p:cNvPr>
          <p:cNvSpPr txBox="1"/>
          <p:nvPr/>
        </p:nvSpPr>
        <p:spPr>
          <a:xfrm>
            <a:off x="113902" y="374074"/>
            <a:ext cx="11573163" cy="461665"/>
          </a:xfrm>
          <a:prstGeom prst="rect">
            <a:avLst/>
          </a:prstGeom>
          <a:solidFill>
            <a:srgbClr val="FFFF00"/>
          </a:solidFill>
        </p:spPr>
        <p:txBody>
          <a:bodyPr wrap="square" rtlCol="0">
            <a:spAutoFit/>
          </a:bodyPr>
          <a:lstStyle/>
          <a:p>
            <a:r>
              <a:rPr lang="en-US" sz="2400" b="1" dirty="0">
                <a:latin typeface="Cambria" panose="02040503050406030204" pitchFamily="18" charset="0"/>
                <a:ea typeface="Cambria" panose="02040503050406030204" pitchFamily="18" charset="0"/>
              </a:rPr>
              <a:t>This page will open. Scroll down the page end click on Physical sciences  </a:t>
            </a:r>
          </a:p>
        </p:txBody>
      </p:sp>
      <p:pic>
        <p:nvPicPr>
          <p:cNvPr id="5" name="Picture 4">
            <a:extLst>
              <a:ext uri="{FF2B5EF4-FFF2-40B4-BE49-F238E27FC236}">
                <a16:creationId xmlns:a16="http://schemas.microsoft.com/office/drawing/2014/main" id="{9E63C276-34FD-4C91-AF3F-C85C8A0CC0FD}"/>
              </a:ext>
            </a:extLst>
          </p:cNvPr>
          <p:cNvPicPr>
            <a:picLocks noChangeAspect="1"/>
          </p:cNvPicPr>
          <p:nvPr/>
        </p:nvPicPr>
        <p:blipFill>
          <a:blip r:embed="rId3"/>
          <a:stretch>
            <a:fillRect/>
          </a:stretch>
        </p:blipFill>
        <p:spPr>
          <a:xfrm>
            <a:off x="2130514" y="5147646"/>
            <a:ext cx="7539937" cy="1710354"/>
          </a:xfrm>
          <a:prstGeom prst="rect">
            <a:avLst/>
          </a:prstGeom>
        </p:spPr>
      </p:pic>
      <p:sp>
        <p:nvSpPr>
          <p:cNvPr id="6" name="Rectangle 5">
            <a:extLst>
              <a:ext uri="{FF2B5EF4-FFF2-40B4-BE49-F238E27FC236}">
                <a16:creationId xmlns:a16="http://schemas.microsoft.com/office/drawing/2014/main" id="{2F7FD77A-7CCA-4168-9A6C-A3163B395101}"/>
              </a:ext>
            </a:extLst>
          </p:cNvPr>
          <p:cNvSpPr/>
          <p:nvPr/>
        </p:nvSpPr>
        <p:spPr>
          <a:xfrm>
            <a:off x="6012873" y="6105236"/>
            <a:ext cx="1699491" cy="24014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6">
            <a:extLst>
              <a:ext uri="{FF2B5EF4-FFF2-40B4-BE49-F238E27FC236}">
                <a16:creationId xmlns:a16="http://schemas.microsoft.com/office/drawing/2014/main" id="{28B6A2EE-509C-4C1D-9A59-82ACE0A16F63}"/>
              </a:ext>
            </a:extLst>
          </p:cNvPr>
          <p:cNvSpPr>
            <a:spLocks noGrp="1"/>
          </p:cNvSpPr>
          <p:nvPr>
            <p:ph type="sldNum" sz="quarter" idx="12"/>
          </p:nvPr>
        </p:nvSpPr>
        <p:spPr/>
        <p:txBody>
          <a:bodyPr/>
          <a:lstStyle/>
          <a:p>
            <a:fld id="{05D0AD6E-842F-4A21-B483-616409CB61A0}" type="slidenum">
              <a:rPr lang="en-US" smtClean="0"/>
              <a:t>16</a:t>
            </a:fld>
            <a:endParaRPr lang="en-US"/>
          </a:p>
        </p:txBody>
      </p:sp>
    </p:spTree>
    <p:extLst>
      <p:ext uri="{BB962C8B-B14F-4D97-AF65-F5344CB8AC3E}">
        <p14:creationId xmlns:p14="http://schemas.microsoft.com/office/powerpoint/2010/main" val="42764892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7B08990-149D-42C2-8091-10947F6EBB44}"/>
              </a:ext>
            </a:extLst>
          </p:cNvPr>
          <p:cNvSpPr txBox="1"/>
          <p:nvPr/>
        </p:nvSpPr>
        <p:spPr>
          <a:xfrm>
            <a:off x="233975" y="337128"/>
            <a:ext cx="11573163" cy="461665"/>
          </a:xfrm>
          <a:prstGeom prst="rect">
            <a:avLst/>
          </a:prstGeom>
          <a:solidFill>
            <a:srgbClr val="FFFF00"/>
          </a:solidFill>
        </p:spPr>
        <p:txBody>
          <a:bodyPr wrap="square" rtlCol="0">
            <a:spAutoFit/>
          </a:bodyPr>
          <a:lstStyle/>
          <a:p>
            <a:r>
              <a:rPr lang="en-US" sz="2400" b="1" dirty="0">
                <a:latin typeface="Cambria" panose="02040503050406030204" pitchFamily="18" charset="0"/>
                <a:ea typeface="Cambria" panose="02040503050406030204" pitchFamily="18" charset="0"/>
              </a:rPr>
              <a:t>Scroll down the page end click on Modern Physics Lab</a:t>
            </a:r>
          </a:p>
        </p:txBody>
      </p:sp>
      <p:pic>
        <p:nvPicPr>
          <p:cNvPr id="2" name="Picture 1">
            <a:extLst>
              <a:ext uri="{FF2B5EF4-FFF2-40B4-BE49-F238E27FC236}">
                <a16:creationId xmlns:a16="http://schemas.microsoft.com/office/drawing/2014/main" id="{1CD014BC-F3FF-465A-B434-8D4BCC80A914}"/>
              </a:ext>
            </a:extLst>
          </p:cNvPr>
          <p:cNvPicPr>
            <a:picLocks noChangeAspect="1"/>
          </p:cNvPicPr>
          <p:nvPr/>
        </p:nvPicPr>
        <p:blipFill>
          <a:blip r:embed="rId2"/>
          <a:stretch>
            <a:fillRect/>
          </a:stretch>
        </p:blipFill>
        <p:spPr>
          <a:xfrm>
            <a:off x="480290" y="1191490"/>
            <a:ext cx="10979769" cy="4968106"/>
          </a:xfrm>
          <a:prstGeom prst="rect">
            <a:avLst/>
          </a:prstGeom>
        </p:spPr>
      </p:pic>
      <p:sp>
        <p:nvSpPr>
          <p:cNvPr id="8" name="Rectangle 7">
            <a:extLst>
              <a:ext uri="{FF2B5EF4-FFF2-40B4-BE49-F238E27FC236}">
                <a16:creationId xmlns:a16="http://schemas.microsoft.com/office/drawing/2014/main" id="{8C1F8E2D-BC72-4836-A653-E0EE62A55CE1}"/>
              </a:ext>
            </a:extLst>
          </p:cNvPr>
          <p:cNvSpPr/>
          <p:nvPr/>
        </p:nvSpPr>
        <p:spPr>
          <a:xfrm>
            <a:off x="1385455" y="3361506"/>
            <a:ext cx="2530764" cy="702494"/>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66323B04-3071-4A1B-B170-38C7306E269C}"/>
              </a:ext>
            </a:extLst>
          </p:cNvPr>
          <p:cNvSpPr>
            <a:spLocks noGrp="1"/>
          </p:cNvSpPr>
          <p:nvPr>
            <p:ph type="sldNum" sz="quarter" idx="12"/>
          </p:nvPr>
        </p:nvSpPr>
        <p:spPr/>
        <p:txBody>
          <a:bodyPr/>
          <a:lstStyle/>
          <a:p>
            <a:fld id="{05D0AD6E-842F-4A21-B483-616409CB61A0}" type="slidenum">
              <a:rPr lang="en-US" smtClean="0"/>
              <a:t>17</a:t>
            </a:fld>
            <a:endParaRPr lang="en-US"/>
          </a:p>
        </p:txBody>
      </p:sp>
    </p:spTree>
    <p:extLst>
      <p:ext uri="{BB962C8B-B14F-4D97-AF65-F5344CB8AC3E}">
        <p14:creationId xmlns:p14="http://schemas.microsoft.com/office/powerpoint/2010/main" val="24362956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48B5D3B-EDF9-4F5E-B8E4-B5DE9B7E8A38}"/>
              </a:ext>
            </a:extLst>
          </p:cNvPr>
          <p:cNvSpPr txBox="1"/>
          <p:nvPr/>
        </p:nvSpPr>
        <p:spPr>
          <a:xfrm>
            <a:off x="304799" y="180110"/>
            <a:ext cx="11573163" cy="461665"/>
          </a:xfrm>
          <a:prstGeom prst="rect">
            <a:avLst/>
          </a:prstGeom>
          <a:solidFill>
            <a:srgbClr val="FFFF00"/>
          </a:solidFill>
        </p:spPr>
        <p:txBody>
          <a:bodyPr wrap="square" rtlCol="0">
            <a:spAutoFit/>
          </a:bodyPr>
          <a:lstStyle/>
          <a:p>
            <a:r>
              <a:rPr lang="en-US" sz="2400" b="1" dirty="0">
                <a:latin typeface="Cambria" panose="02040503050406030204" pitchFamily="18" charset="0"/>
                <a:ea typeface="Cambria" panose="02040503050406030204" pitchFamily="18" charset="0"/>
              </a:rPr>
              <a:t>Click on Photoelectric Effect</a:t>
            </a:r>
          </a:p>
        </p:txBody>
      </p:sp>
      <p:pic>
        <p:nvPicPr>
          <p:cNvPr id="6" name="Picture 5">
            <a:extLst>
              <a:ext uri="{FF2B5EF4-FFF2-40B4-BE49-F238E27FC236}">
                <a16:creationId xmlns:a16="http://schemas.microsoft.com/office/drawing/2014/main" id="{0B0D4EF2-0A1F-4D0E-89DA-2E81EDE11755}"/>
              </a:ext>
            </a:extLst>
          </p:cNvPr>
          <p:cNvPicPr>
            <a:picLocks noChangeAspect="1"/>
          </p:cNvPicPr>
          <p:nvPr/>
        </p:nvPicPr>
        <p:blipFill>
          <a:blip r:embed="rId2"/>
          <a:stretch>
            <a:fillRect/>
          </a:stretch>
        </p:blipFill>
        <p:spPr>
          <a:xfrm>
            <a:off x="304798" y="835306"/>
            <a:ext cx="11527901" cy="5759457"/>
          </a:xfrm>
          <a:prstGeom prst="rect">
            <a:avLst/>
          </a:prstGeom>
        </p:spPr>
      </p:pic>
      <p:sp>
        <p:nvSpPr>
          <p:cNvPr id="7" name="Rectangle 6">
            <a:extLst>
              <a:ext uri="{FF2B5EF4-FFF2-40B4-BE49-F238E27FC236}">
                <a16:creationId xmlns:a16="http://schemas.microsoft.com/office/drawing/2014/main" id="{63F7214F-520D-40F6-914B-57B9DAFF9783}"/>
              </a:ext>
            </a:extLst>
          </p:cNvPr>
          <p:cNvSpPr/>
          <p:nvPr/>
        </p:nvSpPr>
        <p:spPr>
          <a:xfrm>
            <a:off x="979055" y="5255492"/>
            <a:ext cx="2770909" cy="332509"/>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Slide Number Placeholder 7">
            <a:extLst>
              <a:ext uri="{FF2B5EF4-FFF2-40B4-BE49-F238E27FC236}">
                <a16:creationId xmlns:a16="http://schemas.microsoft.com/office/drawing/2014/main" id="{FBEFEFDB-8301-44AD-A339-C3512CD21CD7}"/>
              </a:ext>
            </a:extLst>
          </p:cNvPr>
          <p:cNvSpPr>
            <a:spLocks noGrp="1"/>
          </p:cNvSpPr>
          <p:nvPr>
            <p:ph type="sldNum" sz="quarter" idx="12"/>
          </p:nvPr>
        </p:nvSpPr>
        <p:spPr/>
        <p:txBody>
          <a:bodyPr/>
          <a:lstStyle/>
          <a:p>
            <a:fld id="{05D0AD6E-842F-4A21-B483-616409CB61A0}" type="slidenum">
              <a:rPr lang="en-US" smtClean="0"/>
              <a:t>18</a:t>
            </a:fld>
            <a:endParaRPr lang="en-US"/>
          </a:p>
        </p:txBody>
      </p:sp>
    </p:spTree>
    <p:extLst>
      <p:ext uri="{BB962C8B-B14F-4D97-AF65-F5344CB8AC3E}">
        <p14:creationId xmlns:p14="http://schemas.microsoft.com/office/powerpoint/2010/main" val="3403350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B2239E6-36A3-4A4E-8B17-01C02DFA3984}"/>
              </a:ext>
            </a:extLst>
          </p:cNvPr>
          <p:cNvSpPr>
            <a:spLocks noGrp="1"/>
          </p:cNvSpPr>
          <p:nvPr>
            <p:ph type="sldNum" sz="quarter" idx="12"/>
          </p:nvPr>
        </p:nvSpPr>
        <p:spPr/>
        <p:txBody>
          <a:bodyPr/>
          <a:lstStyle/>
          <a:p>
            <a:fld id="{A9CFE4FA-4966-4C66-8E35-E506611F709F}" type="slidenum">
              <a:rPr lang="en-US" smtClean="0"/>
              <a:t>19</a:t>
            </a:fld>
            <a:endParaRPr lang="en-US"/>
          </a:p>
        </p:txBody>
      </p:sp>
      <p:pic>
        <p:nvPicPr>
          <p:cNvPr id="4" name="Picture 3">
            <a:extLst>
              <a:ext uri="{FF2B5EF4-FFF2-40B4-BE49-F238E27FC236}">
                <a16:creationId xmlns:a16="http://schemas.microsoft.com/office/drawing/2014/main" id="{A48ECF04-919C-4027-B4CB-CF39FB0D1279}"/>
              </a:ext>
            </a:extLst>
          </p:cNvPr>
          <p:cNvPicPr>
            <a:picLocks noChangeAspect="1"/>
          </p:cNvPicPr>
          <p:nvPr/>
        </p:nvPicPr>
        <p:blipFill>
          <a:blip r:embed="rId2"/>
          <a:stretch>
            <a:fillRect/>
          </a:stretch>
        </p:blipFill>
        <p:spPr>
          <a:xfrm>
            <a:off x="3823855" y="136525"/>
            <a:ext cx="8105400" cy="6159267"/>
          </a:xfrm>
          <a:prstGeom prst="rect">
            <a:avLst/>
          </a:prstGeom>
        </p:spPr>
      </p:pic>
      <p:sp>
        <p:nvSpPr>
          <p:cNvPr id="5" name="TextBox 4">
            <a:extLst>
              <a:ext uri="{FF2B5EF4-FFF2-40B4-BE49-F238E27FC236}">
                <a16:creationId xmlns:a16="http://schemas.microsoft.com/office/drawing/2014/main" id="{B1DEFF9B-6B8D-4B0B-A0CF-A0D77F170793}"/>
              </a:ext>
            </a:extLst>
          </p:cNvPr>
          <p:cNvSpPr txBox="1"/>
          <p:nvPr/>
        </p:nvSpPr>
        <p:spPr>
          <a:xfrm>
            <a:off x="304799" y="180110"/>
            <a:ext cx="3168074" cy="1200329"/>
          </a:xfrm>
          <a:prstGeom prst="rect">
            <a:avLst/>
          </a:prstGeom>
          <a:solidFill>
            <a:srgbClr val="FFFF00"/>
          </a:solidFill>
        </p:spPr>
        <p:txBody>
          <a:bodyPr wrap="square" rtlCol="0">
            <a:spAutoFit/>
          </a:bodyPr>
          <a:lstStyle/>
          <a:p>
            <a:r>
              <a:rPr lang="en-US" sz="2400" b="1" dirty="0">
                <a:latin typeface="Cambria" panose="02040503050406030204" pitchFamily="18" charset="0"/>
                <a:ea typeface="Cambria" panose="02040503050406030204" pitchFamily="18" charset="0"/>
              </a:rPr>
              <a:t>This page will open. You have to login and Click on simulator. </a:t>
            </a:r>
          </a:p>
        </p:txBody>
      </p:sp>
      <p:sp>
        <p:nvSpPr>
          <p:cNvPr id="6" name="TextBox 5">
            <a:extLst>
              <a:ext uri="{FF2B5EF4-FFF2-40B4-BE49-F238E27FC236}">
                <a16:creationId xmlns:a16="http://schemas.microsoft.com/office/drawing/2014/main" id="{5DD6BE60-A718-4126-81C8-666969E9E88A}"/>
              </a:ext>
            </a:extLst>
          </p:cNvPr>
          <p:cNvSpPr txBox="1"/>
          <p:nvPr/>
        </p:nvSpPr>
        <p:spPr>
          <a:xfrm>
            <a:off x="316756" y="2318328"/>
            <a:ext cx="2909455" cy="1754326"/>
          </a:xfrm>
          <a:prstGeom prst="rect">
            <a:avLst/>
          </a:prstGeom>
          <a:solidFill>
            <a:schemeClr val="accent2">
              <a:lumMod val="20000"/>
              <a:lumOff val="80000"/>
            </a:schemeClr>
          </a:solidFill>
        </p:spPr>
        <p:txBody>
          <a:bodyPr wrap="square" rtlCol="0">
            <a:spAutoFit/>
          </a:bodyPr>
          <a:lstStyle/>
          <a:p>
            <a:pPr algn="just"/>
            <a:r>
              <a:rPr lang="en-US" b="1" dirty="0">
                <a:latin typeface="Cambria" panose="02040503050406030204" pitchFamily="18" charset="0"/>
                <a:ea typeface="Cambria" panose="02040503050406030204" pitchFamily="18" charset="0"/>
              </a:rPr>
              <a:t>But it covers some portion of the oven and you have to toggle the show variables option while performing the experiment. </a:t>
            </a:r>
          </a:p>
        </p:txBody>
      </p:sp>
      <p:sp>
        <p:nvSpPr>
          <p:cNvPr id="7" name="TextBox 6">
            <a:extLst>
              <a:ext uri="{FF2B5EF4-FFF2-40B4-BE49-F238E27FC236}">
                <a16:creationId xmlns:a16="http://schemas.microsoft.com/office/drawing/2014/main" id="{0F674821-45D9-4F72-BC36-4D1CAEEF261D}"/>
              </a:ext>
            </a:extLst>
          </p:cNvPr>
          <p:cNvSpPr txBox="1"/>
          <p:nvPr/>
        </p:nvSpPr>
        <p:spPr>
          <a:xfrm>
            <a:off x="132028" y="4627419"/>
            <a:ext cx="3423971" cy="923330"/>
          </a:xfrm>
          <a:prstGeom prst="rect">
            <a:avLst/>
          </a:prstGeom>
          <a:solidFill>
            <a:srgbClr val="FFFF00"/>
          </a:solidFill>
        </p:spPr>
        <p:txBody>
          <a:bodyPr wrap="square" rtlCol="0">
            <a:spAutoFit/>
          </a:bodyPr>
          <a:lstStyle/>
          <a:p>
            <a:r>
              <a:rPr lang="en-US" dirty="0">
                <a:latin typeface="Cambria" panose="02040503050406030204" pitchFamily="18" charset="0"/>
                <a:ea typeface="Cambria" panose="02040503050406030204" pitchFamily="18" charset="0"/>
              </a:rPr>
              <a:t>Alternatively you can click on the  following link ( next page) for the same simulator</a:t>
            </a:r>
          </a:p>
        </p:txBody>
      </p:sp>
    </p:spTree>
    <p:extLst>
      <p:ext uri="{BB962C8B-B14F-4D97-AF65-F5344CB8AC3E}">
        <p14:creationId xmlns:p14="http://schemas.microsoft.com/office/powerpoint/2010/main" val="8878066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A8C79DF-7FF7-4414-9FB6-E0D3FDD7B438}"/>
              </a:ext>
            </a:extLst>
          </p:cNvPr>
          <p:cNvSpPr txBox="1"/>
          <p:nvPr/>
        </p:nvSpPr>
        <p:spPr>
          <a:xfrm>
            <a:off x="517237" y="136525"/>
            <a:ext cx="11055927" cy="707886"/>
          </a:xfrm>
          <a:prstGeom prst="rect">
            <a:avLst/>
          </a:prstGeom>
          <a:solidFill>
            <a:srgbClr val="FFFF00"/>
          </a:solidFill>
        </p:spPr>
        <p:txBody>
          <a:bodyPr wrap="square" rtlCol="0">
            <a:spAutoFit/>
          </a:bodyPr>
          <a:lstStyle/>
          <a:p>
            <a:r>
              <a:rPr lang="en-US" sz="4000" b="1" dirty="0">
                <a:latin typeface="Times New Roman" panose="02020603050405020304" pitchFamily="18" charset="0"/>
                <a:cs typeface="Times New Roman" panose="02020603050405020304" pitchFamily="18" charset="0"/>
              </a:rPr>
              <a:t>The student will also be able </a:t>
            </a:r>
          </a:p>
        </p:txBody>
      </p:sp>
      <p:sp>
        <p:nvSpPr>
          <p:cNvPr id="3" name="TextBox 2">
            <a:extLst>
              <a:ext uri="{FF2B5EF4-FFF2-40B4-BE49-F238E27FC236}">
                <a16:creationId xmlns:a16="http://schemas.microsoft.com/office/drawing/2014/main" id="{14F26BDE-8462-4ECB-9A43-E8A76F15611D}"/>
              </a:ext>
            </a:extLst>
          </p:cNvPr>
          <p:cNvSpPr txBox="1"/>
          <p:nvPr/>
        </p:nvSpPr>
        <p:spPr>
          <a:xfrm>
            <a:off x="517237" y="1286876"/>
            <a:ext cx="11767127" cy="800219"/>
          </a:xfrm>
          <a:prstGeom prst="rect">
            <a:avLst/>
          </a:prstGeom>
          <a:noFill/>
        </p:spPr>
        <p:txBody>
          <a:bodyPr wrap="square" rtlCol="0">
            <a:spAutoFit/>
          </a:bodyPr>
          <a:lstStyle/>
          <a:p>
            <a:endParaRPr lang="en-US" sz="2800" b="1" dirty="0">
              <a:latin typeface="Cambria" panose="02040503050406030204" pitchFamily="18" charset="0"/>
              <a:ea typeface="Cambria" panose="02040503050406030204" pitchFamily="18" charset="0"/>
              <a:cs typeface="Times New Roman" panose="02020603050405020304" pitchFamily="18" charset="0"/>
            </a:endParaRPr>
          </a:p>
          <a:p>
            <a:pPr marL="342900" indent="-342900">
              <a:buAutoNum type="arabicPeriod"/>
            </a:pPr>
            <a:endParaRPr lang="en-US" dirty="0">
              <a:latin typeface="Cambria" panose="02040503050406030204" pitchFamily="18" charset="0"/>
              <a:ea typeface="Cambria" panose="02040503050406030204" pitchFamily="18" charset="0"/>
            </a:endParaRPr>
          </a:p>
        </p:txBody>
      </p:sp>
      <p:sp>
        <p:nvSpPr>
          <p:cNvPr id="4" name="Slide Number Placeholder 3">
            <a:extLst>
              <a:ext uri="{FF2B5EF4-FFF2-40B4-BE49-F238E27FC236}">
                <a16:creationId xmlns:a16="http://schemas.microsoft.com/office/drawing/2014/main" id="{84F16E07-D929-4CC8-9548-2B4A4DE36847}"/>
              </a:ext>
            </a:extLst>
          </p:cNvPr>
          <p:cNvSpPr>
            <a:spLocks noGrp="1"/>
          </p:cNvSpPr>
          <p:nvPr>
            <p:ph type="sldNum" sz="quarter" idx="12"/>
          </p:nvPr>
        </p:nvSpPr>
        <p:spPr/>
        <p:txBody>
          <a:bodyPr/>
          <a:lstStyle/>
          <a:p>
            <a:fld id="{A9CFE4FA-4966-4C66-8E35-E506611F709F}" type="slidenum">
              <a:rPr lang="en-US" smtClean="0"/>
              <a:t>2</a:t>
            </a:fld>
            <a:endParaRPr lang="en-US"/>
          </a:p>
        </p:txBody>
      </p:sp>
      <p:sp>
        <p:nvSpPr>
          <p:cNvPr id="5" name="Rectangle 4">
            <a:extLst>
              <a:ext uri="{FF2B5EF4-FFF2-40B4-BE49-F238E27FC236}">
                <a16:creationId xmlns:a16="http://schemas.microsoft.com/office/drawing/2014/main" id="{1DB9BDD7-E604-445A-9B74-1CF839800385}"/>
              </a:ext>
            </a:extLst>
          </p:cNvPr>
          <p:cNvSpPr/>
          <p:nvPr/>
        </p:nvSpPr>
        <p:spPr>
          <a:xfrm>
            <a:off x="0" y="0"/>
            <a:ext cx="350982" cy="685800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CFBEA09C-8749-416C-A0C4-70AC60574929}"/>
              </a:ext>
            </a:extLst>
          </p:cNvPr>
          <p:cNvSpPr txBox="1"/>
          <p:nvPr/>
        </p:nvSpPr>
        <p:spPr>
          <a:xfrm>
            <a:off x="517237" y="1462703"/>
            <a:ext cx="11266054" cy="4893647"/>
          </a:xfrm>
          <a:prstGeom prst="rect">
            <a:avLst/>
          </a:prstGeom>
          <a:noFill/>
        </p:spPr>
        <p:txBody>
          <a:bodyPr wrap="square">
            <a:spAutoFit/>
          </a:bodyPr>
          <a:lstStyle/>
          <a:p>
            <a:pPr marL="342900" indent="-342900" algn="just">
              <a:buAutoNum type="arabicPeriod"/>
            </a:pPr>
            <a:r>
              <a:rPr lang="en-US" sz="2400" b="1" dirty="0">
                <a:latin typeface="Cambria" panose="02040503050406030204" pitchFamily="18" charset="0"/>
                <a:ea typeface="Cambria" panose="02040503050406030204" pitchFamily="18" charset="0"/>
                <a:cs typeface="Times New Roman" panose="02020603050405020304" pitchFamily="18" charset="0"/>
              </a:rPr>
              <a:t> To visualize (virtually) the photoelectric effect and resultant photocurrent when the incident radiation wavelength is less than the threshold wavelength by using the change wavelength slide bar.</a:t>
            </a:r>
          </a:p>
          <a:p>
            <a:pPr algn="just"/>
            <a:endParaRPr lang="en-US" sz="2400" b="1" dirty="0">
              <a:latin typeface="Cambria" panose="02040503050406030204" pitchFamily="18" charset="0"/>
              <a:ea typeface="Cambria" panose="02040503050406030204" pitchFamily="18" charset="0"/>
              <a:cs typeface="Times New Roman" panose="02020603050405020304" pitchFamily="18" charset="0"/>
            </a:endParaRPr>
          </a:p>
          <a:p>
            <a:pPr algn="just"/>
            <a:r>
              <a:rPr lang="en-US" sz="2400" b="1" dirty="0">
                <a:latin typeface="Cambria" panose="02040503050406030204" pitchFamily="18" charset="0"/>
                <a:ea typeface="Cambria" panose="02040503050406030204" pitchFamily="18" charset="0"/>
                <a:cs typeface="Times New Roman" panose="02020603050405020304" pitchFamily="18" charset="0"/>
              </a:rPr>
              <a:t>2. To understand the concept of  stopping potential by changing the retarding potential using the slide bar in the virtual lab. The gradual decrease will be observable.</a:t>
            </a:r>
          </a:p>
          <a:p>
            <a:pPr algn="just"/>
            <a:endParaRPr lang="en-US" sz="2400" b="1" dirty="0">
              <a:latin typeface="Cambria" panose="02040503050406030204" pitchFamily="18" charset="0"/>
              <a:ea typeface="Cambria" panose="02040503050406030204" pitchFamily="18" charset="0"/>
              <a:cs typeface="Times New Roman" panose="02020603050405020304" pitchFamily="18" charset="0"/>
            </a:endParaRPr>
          </a:p>
          <a:p>
            <a:pPr algn="just"/>
            <a:r>
              <a:rPr lang="en-US" sz="2400" b="1" dirty="0">
                <a:latin typeface="Cambria" panose="02040503050406030204" pitchFamily="18" charset="0"/>
                <a:ea typeface="Cambria" panose="02040503050406030204" pitchFamily="18" charset="0"/>
                <a:cs typeface="Times New Roman" panose="02020603050405020304" pitchFamily="18" charset="0"/>
              </a:rPr>
              <a:t>3. To understand the impact of intensity variation on the photocurrent value.</a:t>
            </a:r>
          </a:p>
          <a:p>
            <a:pPr algn="just"/>
            <a:endParaRPr lang="en-US" sz="2400" b="1" dirty="0">
              <a:latin typeface="Cambria" panose="02040503050406030204" pitchFamily="18" charset="0"/>
              <a:ea typeface="Cambria" panose="02040503050406030204" pitchFamily="18" charset="0"/>
              <a:cs typeface="Times New Roman" panose="02020603050405020304" pitchFamily="18" charset="0"/>
            </a:endParaRPr>
          </a:p>
          <a:p>
            <a:pPr algn="just"/>
            <a:r>
              <a:rPr lang="en-US" sz="2400" b="1" dirty="0">
                <a:latin typeface="Cambria" panose="02040503050406030204" pitchFamily="18" charset="0"/>
                <a:ea typeface="Cambria" panose="02040503050406030204" pitchFamily="18" charset="0"/>
                <a:cs typeface="Times New Roman" panose="02020603050405020304" pitchFamily="18" charset="0"/>
              </a:rPr>
              <a:t>4. To perform the experiment by choosing different cathode material and understand the concept that different materials have different work functions.</a:t>
            </a:r>
          </a:p>
          <a:p>
            <a:pPr marL="342900" indent="-342900" algn="just">
              <a:buAutoNum type="arabicPeriod"/>
            </a:pPr>
            <a:endParaRPr lang="en-US" sz="2400" b="1" dirty="0">
              <a:latin typeface="Cambria" panose="02040503050406030204" pitchFamily="18" charset="0"/>
              <a:ea typeface="Cambria"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1743224570"/>
      </p:ext>
    </p:extLst>
  </p:cSld>
  <p:clrMapOvr>
    <a:masterClrMapping/>
  </p:clrMapOvr>
  <mc:AlternateContent xmlns:mc="http://schemas.openxmlformats.org/markup-compatibility/2006" xmlns:p14="http://schemas.microsoft.com/office/powerpoint/2010/main">
    <mc:Choice Requires="p14">
      <p:transition spd="slow" p14:dur="2000" advTm="23250"/>
    </mc:Choice>
    <mc:Fallback xmlns="">
      <p:transition spd="slow" advTm="2325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B2239E6-36A3-4A4E-8B17-01C02DFA3984}"/>
              </a:ext>
            </a:extLst>
          </p:cNvPr>
          <p:cNvSpPr>
            <a:spLocks noGrp="1"/>
          </p:cNvSpPr>
          <p:nvPr>
            <p:ph type="sldNum" sz="quarter" idx="12"/>
          </p:nvPr>
        </p:nvSpPr>
        <p:spPr/>
        <p:txBody>
          <a:bodyPr/>
          <a:lstStyle/>
          <a:p>
            <a:fld id="{A9CFE4FA-4966-4C66-8E35-E506611F709F}" type="slidenum">
              <a:rPr lang="en-US" smtClean="0"/>
              <a:t>20</a:t>
            </a:fld>
            <a:endParaRPr lang="en-US"/>
          </a:p>
        </p:txBody>
      </p:sp>
      <p:pic>
        <p:nvPicPr>
          <p:cNvPr id="4" name="Picture 3">
            <a:extLst>
              <a:ext uri="{FF2B5EF4-FFF2-40B4-BE49-F238E27FC236}">
                <a16:creationId xmlns:a16="http://schemas.microsoft.com/office/drawing/2014/main" id="{A48ECF04-919C-4027-B4CB-CF39FB0D1279}"/>
              </a:ext>
            </a:extLst>
          </p:cNvPr>
          <p:cNvPicPr>
            <a:picLocks noChangeAspect="1"/>
          </p:cNvPicPr>
          <p:nvPr/>
        </p:nvPicPr>
        <p:blipFill>
          <a:blip r:embed="rId2"/>
          <a:stretch>
            <a:fillRect/>
          </a:stretch>
        </p:blipFill>
        <p:spPr>
          <a:xfrm>
            <a:off x="434110" y="379645"/>
            <a:ext cx="8105400" cy="6159267"/>
          </a:xfrm>
          <a:prstGeom prst="rect">
            <a:avLst/>
          </a:prstGeom>
        </p:spPr>
      </p:pic>
      <p:sp>
        <p:nvSpPr>
          <p:cNvPr id="8" name="TextBox 7">
            <a:extLst>
              <a:ext uri="{FF2B5EF4-FFF2-40B4-BE49-F238E27FC236}">
                <a16:creationId xmlns:a16="http://schemas.microsoft.com/office/drawing/2014/main" id="{CA74C92A-7319-42CC-8281-53B84144F44E}"/>
              </a:ext>
            </a:extLst>
          </p:cNvPr>
          <p:cNvSpPr txBox="1"/>
          <p:nvPr/>
        </p:nvSpPr>
        <p:spPr>
          <a:xfrm>
            <a:off x="8610600" y="2827543"/>
            <a:ext cx="1983509" cy="369332"/>
          </a:xfrm>
          <a:prstGeom prst="rect">
            <a:avLst/>
          </a:prstGeom>
          <a:solidFill>
            <a:srgbClr val="FFFF00"/>
          </a:solidFill>
        </p:spPr>
        <p:txBody>
          <a:bodyPr wrap="square" rtlCol="0">
            <a:spAutoFit/>
          </a:bodyPr>
          <a:lstStyle/>
          <a:p>
            <a:r>
              <a:rPr lang="en-US" dirty="0">
                <a:latin typeface="Cambria" panose="02040503050406030204" pitchFamily="18" charset="0"/>
                <a:ea typeface="Cambria" panose="02040503050406030204" pitchFamily="18" charset="0"/>
              </a:rPr>
              <a:t>Click here to zoom</a:t>
            </a:r>
          </a:p>
        </p:txBody>
      </p:sp>
      <p:sp>
        <p:nvSpPr>
          <p:cNvPr id="3" name="Rectangle 2">
            <a:extLst>
              <a:ext uri="{FF2B5EF4-FFF2-40B4-BE49-F238E27FC236}">
                <a16:creationId xmlns:a16="http://schemas.microsoft.com/office/drawing/2014/main" id="{996B2204-EFE1-4916-A5F5-6718052DED5B}"/>
              </a:ext>
            </a:extLst>
          </p:cNvPr>
          <p:cNvSpPr/>
          <p:nvPr/>
        </p:nvSpPr>
        <p:spPr>
          <a:xfrm>
            <a:off x="7490691" y="2595418"/>
            <a:ext cx="942109" cy="833582"/>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933682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3898877-FBE1-461E-B132-05CC10EC7693}"/>
              </a:ext>
            </a:extLst>
          </p:cNvPr>
          <p:cNvSpPr txBox="1"/>
          <p:nvPr/>
        </p:nvSpPr>
        <p:spPr>
          <a:xfrm>
            <a:off x="73891" y="105047"/>
            <a:ext cx="8091055" cy="1692771"/>
          </a:xfrm>
          <a:prstGeom prst="rect">
            <a:avLst/>
          </a:prstGeom>
          <a:solidFill>
            <a:srgbClr val="FFFF00"/>
          </a:solidFill>
        </p:spPr>
        <p:txBody>
          <a:bodyPr wrap="square" rtlCol="0">
            <a:spAutoFit/>
          </a:bodyPr>
          <a:lstStyle/>
          <a:p>
            <a:pPr algn="just"/>
            <a:r>
              <a:rPr lang="en-US" sz="2600" b="1" dirty="0">
                <a:latin typeface="Cambria" panose="02040503050406030204" pitchFamily="18" charset="0"/>
                <a:ea typeface="Cambria" panose="02040503050406030204" pitchFamily="18" charset="0"/>
              </a:rPr>
              <a:t>Choose the  Material, Switch the light on, Select plate area, Intensity of light, Then select the Wavelength of the light and switch it ON. Check the value of the photocurrent .</a:t>
            </a:r>
          </a:p>
        </p:txBody>
      </p:sp>
      <p:pic>
        <p:nvPicPr>
          <p:cNvPr id="7" name="Picture 6">
            <a:extLst>
              <a:ext uri="{FF2B5EF4-FFF2-40B4-BE49-F238E27FC236}">
                <a16:creationId xmlns:a16="http://schemas.microsoft.com/office/drawing/2014/main" id="{DBF0CFC7-F11C-4B86-8115-7902828EC4E4}"/>
              </a:ext>
            </a:extLst>
          </p:cNvPr>
          <p:cNvPicPr>
            <a:picLocks noChangeAspect="1"/>
          </p:cNvPicPr>
          <p:nvPr/>
        </p:nvPicPr>
        <p:blipFill>
          <a:blip r:embed="rId2"/>
          <a:stretch>
            <a:fillRect/>
          </a:stretch>
        </p:blipFill>
        <p:spPr>
          <a:xfrm>
            <a:off x="8415150" y="0"/>
            <a:ext cx="3435105" cy="6601268"/>
          </a:xfrm>
          <a:prstGeom prst="rect">
            <a:avLst/>
          </a:prstGeom>
        </p:spPr>
      </p:pic>
      <p:pic>
        <p:nvPicPr>
          <p:cNvPr id="8" name="Picture 7">
            <a:extLst>
              <a:ext uri="{FF2B5EF4-FFF2-40B4-BE49-F238E27FC236}">
                <a16:creationId xmlns:a16="http://schemas.microsoft.com/office/drawing/2014/main" id="{C56DAF7A-8CC5-4932-B58B-C00C6DDA7EB9}"/>
              </a:ext>
            </a:extLst>
          </p:cNvPr>
          <p:cNvPicPr>
            <a:picLocks noChangeAspect="1"/>
          </p:cNvPicPr>
          <p:nvPr/>
        </p:nvPicPr>
        <p:blipFill>
          <a:blip r:embed="rId3"/>
          <a:stretch>
            <a:fillRect/>
          </a:stretch>
        </p:blipFill>
        <p:spPr>
          <a:xfrm>
            <a:off x="2671508" y="1455254"/>
            <a:ext cx="5493438" cy="5485872"/>
          </a:xfrm>
          <a:prstGeom prst="rect">
            <a:avLst/>
          </a:prstGeom>
        </p:spPr>
      </p:pic>
    </p:spTree>
    <p:extLst>
      <p:ext uri="{BB962C8B-B14F-4D97-AF65-F5344CB8AC3E}">
        <p14:creationId xmlns:p14="http://schemas.microsoft.com/office/powerpoint/2010/main" val="4481078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02FDAAF-E6A6-4759-B8E7-89DA42110E30}"/>
              </a:ext>
            </a:extLst>
          </p:cNvPr>
          <p:cNvPicPr>
            <a:picLocks noChangeAspect="1"/>
          </p:cNvPicPr>
          <p:nvPr/>
        </p:nvPicPr>
        <p:blipFill>
          <a:blip r:embed="rId2"/>
          <a:stretch>
            <a:fillRect/>
          </a:stretch>
        </p:blipFill>
        <p:spPr>
          <a:xfrm>
            <a:off x="2078182" y="1200329"/>
            <a:ext cx="5689197" cy="5599539"/>
          </a:xfrm>
          <a:prstGeom prst="rect">
            <a:avLst/>
          </a:prstGeom>
        </p:spPr>
      </p:pic>
      <p:sp>
        <p:nvSpPr>
          <p:cNvPr id="8" name="Oval 7">
            <a:extLst>
              <a:ext uri="{FF2B5EF4-FFF2-40B4-BE49-F238E27FC236}">
                <a16:creationId xmlns:a16="http://schemas.microsoft.com/office/drawing/2014/main" id="{B4B5D323-8421-42E9-86F0-173667C98AF5}"/>
              </a:ext>
            </a:extLst>
          </p:cNvPr>
          <p:cNvSpPr/>
          <p:nvPr/>
        </p:nvSpPr>
        <p:spPr>
          <a:xfrm>
            <a:off x="6003636" y="4082473"/>
            <a:ext cx="1117600" cy="1239975"/>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96DBCB71-FB6F-41C5-A6A0-E79325A720C3}"/>
              </a:ext>
            </a:extLst>
          </p:cNvPr>
          <p:cNvPicPr>
            <a:picLocks noChangeAspect="1"/>
          </p:cNvPicPr>
          <p:nvPr/>
        </p:nvPicPr>
        <p:blipFill>
          <a:blip r:embed="rId3"/>
          <a:stretch>
            <a:fillRect/>
          </a:stretch>
        </p:blipFill>
        <p:spPr>
          <a:xfrm>
            <a:off x="9155194" y="1546891"/>
            <a:ext cx="2574986" cy="5176982"/>
          </a:xfrm>
          <a:prstGeom prst="rect">
            <a:avLst/>
          </a:prstGeom>
        </p:spPr>
      </p:pic>
      <p:sp>
        <p:nvSpPr>
          <p:cNvPr id="6" name="TextBox 5">
            <a:extLst>
              <a:ext uri="{FF2B5EF4-FFF2-40B4-BE49-F238E27FC236}">
                <a16:creationId xmlns:a16="http://schemas.microsoft.com/office/drawing/2014/main" id="{ED08B53B-A8AB-49D6-8EB8-69B20C26EE6F}"/>
              </a:ext>
            </a:extLst>
          </p:cNvPr>
          <p:cNvSpPr txBox="1"/>
          <p:nvPr/>
        </p:nvSpPr>
        <p:spPr>
          <a:xfrm>
            <a:off x="138545" y="30423"/>
            <a:ext cx="11914909" cy="1200329"/>
          </a:xfrm>
          <a:prstGeom prst="rect">
            <a:avLst/>
          </a:prstGeom>
          <a:solidFill>
            <a:srgbClr val="FFFF00"/>
          </a:solidFill>
        </p:spPr>
        <p:txBody>
          <a:bodyPr wrap="square">
            <a:spAutoFit/>
          </a:bodyPr>
          <a:lstStyle/>
          <a:p>
            <a:r>
              <a:rPr lang="en-US" sz="2400" b="1" dirty="0">
                <a:latin typeface="Cambria" panose="02040503050406030204" pitchFamily="18" charset="0"/>
                <a:ea typeface="Cambria" panose="02040503050406030204" pitchFamily="18" charset="0"/>
              </a:rPr>
              <a:t>Then gradually decrease the voltage (to negative value ) so that the photo current becomes zero. This is the stopping potential. Find it for at least five different wavelengths (below threshold wavelength) of the incident light.</a:t>
            </a:r>
            <a:endParaRPr lang="en-US" sz="2400" dirty="0"/>
          </a:p>
        </p:txBody>
      </p:sp>
    </p:spTree>
    <p:extLst>
      <p:ext uri="{BB962C8B-B14F-4D97-AF65-F5344CB8AC3E}">
        <p14:creationId xmlns:p14="http://schemas.microsoft.com/office/powerpoint/2010/main" val="16693683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1D05BF1C-B271-4572-A5CE-2AB8B3ADC480}"/>
              </a:ext>
            </a:extLst>
          </p:cNvPr>
          <p:cNvGraphicFramePr>
            <a:graphicFrameLocks noGrp="1"/>
          </p:cNvGraphicFramePr>
          <p:nvPr/>
        </p:nvGraphicFramePr>
        <p:xfrm>
          <a:off x="336448" y="1563254"/>
          <a:ext cx="6603999" cy="3673836"/>
        </p:xfrm>
        <a:graphic>
          <a:graphicData uri="http://schemas.openxmlformats.org/drawingml/2006/table">
            <a:tbl>
              <a:tblPr firstRow="1" bandRow="1">
                <a:tableStyleId>{D7AC3CCA-C797-4891-BE02-D94E43425B78}</a:tableStyleId>
              </a:tblPr>
              <a:tblGrid>
                <a:gridCol w="1108364">
                  <a:extLst>
                    <a:ext uri="{9D8B030D-6E8A-4147-A177-3AD203B41FA5}">
                      <a16:colId xmlns:a16="http://schemas.microsoft.com/office/drawing/2014/main" val="1495104228"/>
                    </a:ext>
                  </a:extLst>
                </a:gridCol>
                <a:gridCol w="1967346">
                  <a:extLst>
                    <a:ext uri="{9D8B030D-6E8A-4147-A177-3AD203B41FA5}">
                      <a16:colId xmlns:a16="http://schemas.microsoft.com/office/drawing/2014/main" val="10927391"/>
                    </a:ext>
                  </a:extLst>
                </a:gridCol>
                <a:gridCol w="1952224">
                  <a:extLst>
                    <a:ext uri="{9D8B030D-6E8A-4147-A177-3AD203B41FA5}">
                      <a16:colId xmlns:a16="http://schemas.microsoft.com/office/drawing/2014/main" val="854308589"/>
                    </a:ext>
                  </a:extLst>
                </a:gridCol>
                <a:gridCol w="1576065">
                  <a:extLst>
                    <a:ext uri="{9D8B030D-6E8A-4147-A177-3AD203B41FA5}">
                      <a16:colId xmlns:a16="http://schemas.microsoft.com/office/drawing/2014/main" val="228203565"/>
                    </a:ext>
                  </a:extLst>
                </a:gridCol>
              </a:tblGrid>
              <a:tr h="111126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olidFill>
                            <a:srgbClr val="C00000"/>
                          </a:solidFill>
                          <a:latin typeface="Cambria" panose="02040503050406030204" pitchFamily="18" charset="0"/>
                          <a:ea typeface="Cambria" panose="02040503050406030204" pitchFamily="18" charset="0"/>
                        </a:rPr>
                        <a:t>Serial number </a:t>
                      </a:r>
                    </a:p>
                    <a:p>
                      <a:pPr algn="ctr"/>
                      <a:endParaRPr lang="en-US" b="1" dirty="0">
                        <a:solidFill>
                          <a:srgbClr val="C00000"/>
                        </a:solidFill>
                        <a:latin typeface="Cambria" panose="02040503050406030204" pitchFamily="18" charset="0"/>
                        <a:ea typeface="Cambria" panose="02040503050406030204" pitchFamily="18"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olidFill>
                            <a:srgbClr val="C00000"/>
                          </a:solidFill>
                          <a:latin typeface="Cambria" panose="02040503050406030204" pitchFamily="18" charset="0"/>
                          <a:ea typeface="Cambria" panose="02040503050406030204" pitchFamily="18" charset="0"/>
                        </a:rPr>
                        <a:t>Wavelength of light </a:t>
                      </a:r>
                    </a:p>
                    <a:p>
                      <a:pPr algn="ctr"/>
                      <a:r>
                        <a:rPr lang="en-US" b="1" dirty="0">
                          <a:solidFill>
                            <a:srgbClr val="C00000"/>
                          </a:solidFill>
                          <a:latin typeface="Cambria" panose="02040503050406030204" pitchFamily="18" charset="0"/>
                          <a:ea typeface="Cambria" panose="02040503050406030204" pitchFamily="18" charset="0"/>
                        </a:rPr>
                        <a:t> (nm)</a:t>
                      </a:r>
                    </a:p>
                  </a:txBody>
                  <a:tcPr/>
                </a:tc>
                <a:tc>
                  <a:txBody>
                    <a:bodyPr/>
                    <a:lstStyle/>
                    <a:p>
                      <a:pPr algn="ctr"/>
                      <a:r>
                        <a:rPr lang="en-US" b="1" dirty="0">
                          <a:solidFill>
                            <a:srgbClr val="C00000"/>
                          </a:solidFill>
                          <a:latin typeface="Cambria" panose="02040503050406030204" pitchFamily="18" charset="0"/>
                          <a:ea typeface="Cambria" panose="02040503050406030204" pitchFamily="18" charset="0"/>
                        </a:rPr>
                        <a:t>Frequency (Hz)</a:t>
                      </a:r>
                    </a:p>
                    <a:p>
                      <a:pPr algn="ctr"/>
                      <a:r>
                        <a:rPr lang="en-US" b="1" i="1" dirty="0">
                          <a:solidFill>
                            <a:srgbClr val="C00000"/>
                          </a:solidFill>
                          <a:latin typeface="Cambria" panose="02040503050406030204" pitchFamily="18" charset="0"/>
                          <a:ea typeface="Cambria" panose="02040503050406030204" pitchFamily="18" charset="0"/>
                        </a:rPr>
                        <a:t>ν </a:t>
                      </a:r>
                      <a:r>
                        <a:rPr lang="en-US" b="1" dirty="0">
                          <a:solidFill>
                            <a:srgbClr val="C00000"/>
                          </a:solidFill>
                          <a:latin typeface="Cambria" panose="02040503050406030204" pitchFamily="18" charset="0"/>
                          <a:ea typeface="Cambria" panose="02040503050406030204" pitchFamily="18" charset="0"/>
                        </a:rPr>
                        <a:t>=c/</a:t>
                      </a:r>
                      <a:r>
                        <a:rPr lang="el-GR" b="1" dirty="0">
                          <a:solidFill>
                            <a:srgbClr val="C00000"/>
                          </a:solidFill>
                          <a:latin typeface="Cambria" panose="02040503050406030204" pitchFamily="18" charset="0"/>
                          <a:ea typeface="Cambria" panose="02040503050406030204" pitchFamily="18" charset="0"/>
                        </a:rPr>
                        <a:t>λ</a:t>
                      </a:r>
                      <a:endParaRPr lang="en-US" b="1" dirty="0">
                        <a:solidFill>
                          <a:srgbClr val="C00000"/>
                        </a:solidFill>
                        <a:latin typeface="Cambria" panose="02040503050406030204" pitchFamily="18" charset="0"/>
                        <a:ea typeface="Cambria" panose="02040503050406030204" pitchFamily="18" charset="0"/>
                      </a:endParaRPr>
                    </a:p>
                  </a:txBody>
                  <a:tcPr/>
                </a:tc>
                <a:tc>
                  <a:txBody>
                    <a:bodyPr/>
                    <a:lstStyle/>
                    <a:p>
                      <a:pPr algn="ctr"/>
                      <a:r>
                        <a:rPr lang="en-US" b="1" dirty="0">
                          <a:solidFill>
                            <a:srgbClr val="C00000"/>
                          </a:solidFill>
                          <a:latin typeface="Cambria" panose="02040503050406030204" pitchFamily="18" charset="0"/>
                          <a:ea typeface="Cambria" panose="02040503050406030204" pitchFamily="18" charset="0"/>
                        </a:rPr>
                        <a:t>Stopping potential</a:t>
                      </a:r>
                      <a:br>
                        <a:rPr lang="en-US" b="1" dirty="0">
                          <a:solidFill>
                            <a:srgbClr val="C00000"/>
                          </a:solidFill>
                          <a:latin typeface="Cambria" panose="02040503050406030204" pitchFamily="18" charset="0"/>
                          <a:ea typeface="Cambria" panose="02040503050406030204" pitchFamily="18" charset="0"/>
                        </a:rPr>
                      </a:br>
                      <a:r>
                        <a:rPr lang="en-US" b="1" dirty="0">
                          <a:solidFill>
                            <a:srgbClr val="C00000"/>
                          </a:solidFill>
                          <a:latin typeface="Cambria" panose="02040503050406030204" pitchFamily="18" charset="0"/>
                          <a:ea typeface="Cambria" panose="02040503050406030204" pitchFamily="18" charset="0"/>
                        </a:rPr>
                        <a:t> (V)</a:t>
                      </a:r>
                    </a:p>
                  </a:txBody>
                  <a:tcPr/>
                </a:tc>
                <a:extLst>
                  <a:ext uri="{0D108BD9-81ED-4DB2-BD59-A6C34878D82A}">
                    <a16:rowId xmlns:a16="http://schemas.microsoft.com/office/drawing/2014/main" val="796540033"/>
                  </a:ext>
                </a:extLst>
              </a:tr>
              <a:tr h="480623">
                <a:tc>
                  <a:txBody>
                    <a:bodyPr/>
                    <a:lstStyle/>
                    <a:p>
                      <a:pPr algn="ctr"/>
                      <a:r>
                        <a:rPr lang="en-US" b="1" dirty="0">
                          <a:solidFill>
                            <a:srgbClr val="0000FF"/>
                          </a:solidFill>
                          <a:latin typeface="Cambria" panose="02040503050406030204" pitchFamily="18" charset="0"/>
                          <a:ea typeface="Cambria" panose="02040503050406030204" pitchFamily="18" charset="0"/>
                        </a:rPr>
                        <a:t>1</a:t>
                      </a:r>
                    </a:p>
                  </a:txBody>
                  <a:tcPr/>
                </a:tc>
                <a:tc>
                  <a:txBody>
                    <a:bodyPr/>
                    <a:lstStyle/>
                    <a:p>
                      <a:pPr algn="ctr"/>
                      <a:r>
                        <a:rPr lang="en-US" b="1" dirty="0">
                          <a:solidFill>
                            <a:srgbClr val="0000FF"/>
                          </a:solidFill>
                          <a:latin typeface="Cambria" panose="02040503050406030204" pitchFamily="18" charset="0"/>
                          <a:ea typeface="Cambria" panose="02040503050406030204" pitchFamily="18" charset="0"/>
                        </a:rPr>
                        <a:t>250</a:t>
                      </a:r>
                    </a:p>
                  </a:txBody>
                  <a:tcPr/>
                </a:tc>
                <a:tc>
                  <a:txBody>
                    <a:bodyPr/>
                    <a:lstStyle/>
                    <a:p>
                      <a:pPr algn="ctr"/>
                      <a:r>
                        <a:rPr lang="en-US" b="1" dirty="0">
                          <a:solidFill>
                            <a:srgbClr val="0000FF"/>
                          </a:solidFill>
                          <a:latin typeface="Cambria" panose="02040503050406030204" pitchFamily="18" charset="0"/>
                          <a:ea typeface="Cambria" panose="02040503050406030204" pitchFamily="18" charset="0"/>
                        </a:rPr>
                        <a:t>1.20 × 10</a:t>
                      </a:r>
                      <a:r>
                        <a:rPr lang="en-US" b="1" baseline="30000" dirty="0">
                          <a:solidFill>
                            <a:srgbClr val="0000FF"/>
                          </a:solidFill>
                          <a:latin typeface="Cambria" panose="02040503050406030204" pitchFamily="18" charset="0"/>
                          <a:ea typeface="Cambria" panose="02040503050406030204" pitchFamily="18" charset="0"/>
                        </a:rPr>
                        <a:t>15</a:t>
                      </a:r>
                    </a:p>
                  </a:txBody>
                  <a:tcPr/>
                </a:tc>
                <a:tc>
                  <a:txBody>
                    <a:bodyPr/>
                    <a:lstStyle/>
                    <a:p>
                      <a:pPr algn="ctr"/>
                      <a:r>
                        <a:rPr lang="en-US" b="1" dirty="0">
                          <a:solidFill>
                            <a:srgbClr val="0000FF"/>
                          </a:solidFill>
                          <a:latin typeface="Cambria" panose="02040503050406030204" pitchFamily="18" charset="0"/>
                          <a:ea typeface="Cambria" panose="02040503050406030204" pitchFamily="18" charset="0"/>
                        </a:rPr>
                        <a:t>-2.7 </a:t>
                      </a:r>
                    </a:p>
                  </a:txBody>
                  <a:tcPr/>
                </a:tc>
                <a:extLst>
                  <a:ext uri="{0D108BD9-81ED-4DB2-BD59-A6C34878D82A}">
                    <a16:rowId xmlns:a16="http://schemas.microsoft.com/office/drawing/2014/main" val="1086379301"/>
                  </a:ext>
                </a:extLst>
              </a:tr>
              <a:tr h="480623">
                <a:tc>
                  <a:txBody>
                    <a:bodyPr/>
                    <a:lstStyle/>
                    <a:p>
                      <a:pPr algn="ctr"/>
                      <a:r>
                        <a:rPr lang="en-US" b="1" dirty="0">
                          <a:solidFill>
                            <a:srgbClr val="0000FF"/>
                          </a:solidFill>
                          <a:latin typeface="Cambria" panose="02040503050406030204" pitchFamily="18" charset="0"/>
                          <a:ea typeface="Cambria" panose="02040503050406030204" pitchFamily="18" charset="0"/>
                        </a:rPr>
                        <a:t>2</a:t>
                      </a:r>
                    </a:p>
                  </a:txBody>
                  <a:tcPr/>
                </a:tc>
                <a:tc>
                  <a:txBody>
                    <a:bodyPr/>
                    <a:lstStyle/>
                    <a:p>
                      <a:pPr algn="ctr"/>
                      <a:r>
                        <a:rPr lang="en-US" b="1" dirty="0">
                          <a:solidFill>
                            <a:srgbClr val="0000FF"/>
                          </a:solidFill>
                          <a:latin typeface="Cambria" panose="02040503050406030204" pitchFamily="18" charset="0"/>
                          <a:ea typeface="Cambria" panose="02040503050406030204" pitchFamily="18" charset="0"/>
                        </a:rPr>
                        <a:t>290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olidFill>
                            <a:srgbClr val="0000FF"/>
                          </a:solidFill>
                          <a:latin typeface="Cambria" panose="02040503050406030204" pitchFamily="18" charset="0"/>
                          <a:ea typeface="Cambria" panose="02040503050406030204" pitchFamily="18" charset="0"/>
                        </a:rPr>
                        <a:t>1.03 × 10</a:t>
                      </a:r>
                      <a:r>
                        <a:rPr lang="en-US" b="1" baseline="30000" dirty="0">
                          <a:solidFill>
                            <a:srgbClr val="0000FF"/>
                          </a:solidFill>
                          <a:latin typeface="Cambria" panose="02040503050406030204" pitchFamily="18" charset="0"/>
                          <a:ea typeface="Cambria" panose="02040503050406030204" pitchFamily="18" charset="0"/>
                        </a:rPr>
                        <a:t>15</a:t>
                      </a:r>
                    </a:p>
                  </a:txBody>
                  <a:tcPr/>
                </a:tc>
                <a:tc>
                  <a:txBody>
                    <a:bodyPr/>
                    <a:lstStyle/>
                    <a:p>
                      <a:pPr algn="ctr"/>
                      <a:r>
                        <a:rPr lang="en-US" b="1" dirty="0">
                          <a:solidFill>
                            <a:srgbClr val="0000FF"/>
                          </a:solidFill>
                          <a:latin typeface="Cambria" panose="02040503050406030204" pitchFamily="18" charset="0"/>
                          <a:ea typeface="Cambria" panose="02040503050406030204" pitchFamily="18" charset="0"/>
                        </a:rPr>
                        <a:t>-2.0</a:t>
                      </a:r>
                    </a:p>
                  </a:txBody>
                  <a:tcPr/>
                </a:tc>
                <a:extLst>
                  <a:ext uri="{0D108BD9-81ED-4DB2-BD59-A6C34878D82A}">
                    <a16:rowId xmlns:a16="http://schemas.microsoft.com/office/drawing/2014/main" val="2489171611"/>
                  </a:ext>
                </a:extLst>
              </a:tr>
              <a:tr h="480623">
                <a:tc>
                  <a:txBody>
                    <a:bodyPr/>
                    <a:lstStyle/>
                    <a:p>
                      <a:pPr algn="ctr"/>
                      <a:r>
                        <a:rPr lang="en-US" b="1" dirty="0">
                          <a:solidFill>
                            <a:srgbClr val="0000FF"/>
                          </a:solidFill>
                          <a:latin typeface="Cambria" panose="02040503050406030204" pitchFamily="18" charset="0"/>
                          <a:ea typeface="Cambria" panose="02040503050406030204" pitchFamily="18" charset="0"/>
                        </a:rPr>
                        <a:t>3</a:t>
                      </a:r>
                    </a:p>
                  </a:txBody>
                  <a:tcPr/>
                </a:tc>
                <a:tc>
                  <a:txBody>
                    <a:bodyPr/>
                    <a:lstStyle/>
                    <a:p>
                      <a:pPr algn="ctr"/>
                      <a:r>
                        <a:rPr lang="en-US" b="1" dirty="0">
                          <a:solidFill>
                            <a:srgbClr val="0000FF"/>
                          </a:solidFill>
                          <a:latin typeface="Cambria" panose="02040503050406030204" pitchFamily="18" charset="0"/>
                          <a:ea typeface="Cambria" panose="02040503050406030204" pitchFamily="18" charset="0"/>
                        </a:rPr>
                        <a:t>330</a:t>
                      </a:r>
                    </a:p>
                  </a:txBody>
                  <a:tcPr/>
                </a:tc>
                <a:tc>
                  <a:txBody>
                    <a:bodyPr/>
                    <a:lstStyle/>
                    <a:p>
                      <a:pPr algn="ctr"/>
                      <a:r>
                        <a:rPr lang="en-US" b="1" dirty="0">
                          <a:solidFill>
                            <a:srgbClr val="0000FF"/>
                          </a:solidFill>
                          <a:latin typeface="Cambria" panose="02040503050406030204" pitchFamily="18" charset="0"/>
                          <a:ea typeface="Cambria" panose="02040503050406030204" pitchFamily="18" charset="0"/>
                        </a:rPr>
                        <a:t>9.09 ×10</a:t>
                      </a:r>
                      <a:r>
                        <a:rPr lang="en-US" b="1" baseline="30000" dirty="0">
                          <a:solidFill>
                            <a:srgbClr val="0000FF"/>
                          </a:solidFill>
                          <a:latin typeface="Cambria" panose="02040503050406030204" pitchFamily="18" charset="0"/>
                          <a:ea typeface="Cambria" panose="02040503050406030204" pitchFamily="18" charset="0"/>
                        </a:rPr>
                        <a:t>14</a:t>
                      </a:r>
                      <a:endParaRPr lang="en-US" b="1" dirty="0">
                        <a:solidFill>
                          <a:srgbClr val="0000FF"/>
                        </a:solidFill>
                        <a:latin typeface="Cambria" panose="02040503050406030204" pitchFamily="18" charset="0"/>
                        <a:ea typeface="Cambria" panose="02040503050406030204" pitchFamily="18" charset="0"/>
                      </a:endParaRPr>
                    </a:p>
                  </a:txBody>
                  <a:tcPr/>
                </a:tc>
                <a:tc>
                  <a:txBody>
                    <a:bodyPr/>
                    <a:lstStyle/>
                    <a:p>
                      <a:pPr algn="ctr"/>
                      <a:r>
                        <a:rPr lang="en-US" b="1" dirty="0">
                          <a:solidFill>
                            <a:srgbClr val="0000FF"/>
                          </a:solidFill>
                          <a:latin typeface="Cambria" panose="02040503050406030204" pitchFamily="18" charset="0"/>
                          <a:ea typeface="Cambria" panose="02040503050406030204" pitchFamily="18" charset="0"/>
                        </a:rPr>
                        <a:t>-1.5</a:t>
                      </a:r>
                    </a:p>
                  </a:txBody>
                  <a:tcPr/>
                </a:tc>
                <a:extLst>
                  <a:ext uri="{0D108BD9-81ED-4DB2-BD59-A6C34878D82A}">
                    <a16:rowId xmlns:a16="http://schemas.microsoft.com/office/drawing/2014/main" val="1015822845"/>
                  </a:ext>
                </a:extLst>
              </a:tr>
              <a:tr h="0">
                <a:tc>
                  <a:txBody>
                    <a:bodyPr/>
                    <a:lstStyle/>
                    <a:p>
                      <a:pPr algn="ctr"/>
                      <a:r>
                        <a:rPr lang="en-US" b="1" dirty="0">
                          <a:solidFill>
                            <a:srgbClr val="0000FF"/>
                          </a:solidFill>
                          <a:latin typeface="Cambria" panose="02040503050406030204" pitchFamily="18" charset="0"/>
                          <a:ea typeface="Cambria" panose="02040503050406030204" pitchFamily="18" charset="0"/>
                        </a:rPr>
                        <a:t>4</a:t>
                      </a:r>
                    </a:p>
                  </a:txBody>
                  <a:tcPr/>
                </a:tc>
                <a:tc>
                  <a:txBody>
                    <a:bodyPr/>
                    <a:lstStyle/>
                    <a:p>
                      <a:pPr algn="ctr"/>
                      <a:r>
                        <a:rPr lang="en-US" b="1" dirty="0">
                          <a:solidFill>
                            <a:srgbClr val="0000FF"/>
                          </a:solidFill>
                          <a:latin typeface="Cambria" panose="02040503050406030204" pitchFamily="18" charset="0"/>
                          <a:ea typeface="Cambria" panose="02040503050406030204" pitchFamily="18" charset="0"/>
                        </a:rPr>
                        <a:t>360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olidFill>
                            <a:srgbClr val="0000FF"/>
                          </a:solidFill>
                          <a:latin typeface="Cambria" panose="02040503050406030204" pitchFamily="18" charset="0"/>
                          <a:ea typeface="Cambria" panose="02040503050406030204" pitchFamily="18" charset="0"/>
                        </a:rPr>
                        <a:t>8.33 ×10</a:t>
                      </a:r>
                      <a:r>
                        <a:rPr lang="en-US" b="1" baseline="30000" dirty="0">
                          <a:solidFill>
                            <a:srgbClr val="0000FF"/>
                          </a:solidFill>
                          <a:latin typeface="Cambria" panose="02040503050406030204" pitchFamily="18" charset="0"/>
                          <a:ea typeface="Cambria" panose="02040503050406030204" pitchFamily="18" charset="0"/>
                        </a:rPr>
                        <a:t>14</a:t>
                      </a:r>
                      <a:endParaRPr lang="en-US" b="1" dirty="0">
                        <a:solidFill>
                          <a:srgbClr val="0000FF"/>
                        </a:solidFill>
                        <a:latin typeface="Cambria" panose="02040503050406030204" pitchFamily="18" charset="0"/>
                        <a:ea typeface="Cambria" panose="02040503050406030204" pitchFamily="18" charset="0"/>
                      </a:endParaRPr>
                    </a:p>
                    <a:p>
                      <a:pPr algn="ctr"/>
                      <a:endParaRPr lang="en-US" b="1" dirty="0">
                        <a:solidFill>
                          <a:srgbClr val="0000FF"/>
                        </a:solidFill>
                        <a:latin typeface="Cambria" panose="02040503050406030204" pitchFamily="18" charset="0"/>
                        <a:ea typeface="Cambria" panose="02040503050406030204" pitchFamily="18"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olidFill>
                            <a:srgbClr val="0000FF"/>
                          </a:solidFill>
                          <a:latin typeface="Cambria" panose="02040503050406030204" pitchFamily="18" charset="0"/>
                          <a:ea typeface="Cambria" panose="02040503050406030204" pitchFamily="18" charset="0"/>
                        </a:rPr>
                        <a:t>-1.2</a:t>
                      </a:r>
                    </a:p>
                  </a:txBody>
                  <a:tcPr/>
                </a:tc>
                <a:extLst>
                  <a:ext uri="{0D108BD9-81ED-4DB2-BD59-A6C34878D82A}">
                    <a16:rowId xmlns:a16="http://schemas.microsoft.com/office/drawing/2014/main" val="3645667428"/>
                  </a:ext>
                </a:extLst>
              </a:tr>
              <a:tr h="480623">
                <a:tc>
                  <a:txBody>
                    <a:bodyPr/>
                    <a:lstStyle/>
                    <a:p>
                      <a:pPr algn="ctr"/>
                      <a:r>
                        <a:rPr lang="en-US" b="1" dirty="0">
                          <a:solidFill>
                            <a:srgbClr val="0000FF"/>
                          </a:solidFill>
                          <a:latin typeface="Cambria" panose="02040503050406030204" pitchFamily="18" charset="0"/>
                          <a:ea typeface="Cambria" panose="02040503050406030204" pitchFamily="18" charset="0"/>
                        </a:rPr>
                        <a:t>5</a:t>
                      </a:r>
                    </a:p>
                  </a:txBody>
                  <a:tcPr/>
                </a:tc>
                <a:tc>
                  <a:txBody>
                    <a:bodyPr/>
                    <a:lstStyle/>
                    <a:p>
                      <a:pPr algn="ctr"/>
                      <a:r>
                        <a:rPr lang="en-US" b="1" dirty="0">
                          <a:solidFill>
                            <a:srgbClr val="0000FF"/>
                          </a:solidFill>
                          <a:latin typeface="Cambria" panose="02040503050406030204" pitchFamily="18" charset="0"/>
                          <a:ea typeface="Cambria" panose="02040503050406030204" pitchFamily="18" charset="0"/>
                        </a:rPr>
                        <a:t>390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olidFill>
                            <a:srgbClr val="0000FF"/>
                          </a:solidFill>
                          <a:latin typeface="Cambria" panose="02040503050406030204" pitchFamily="18" charset="0"/>
                          <a:ea typeface="Cambria" panose="02040503050406030204" pitchFamily="18" charset="0"/>
                        </a:rPr>
                        <a:t>7.69 ×10</a:t>
                      </a:r>
                      <a:r>
                        <a:rPr lang="en-US" b="1" baseline="30000" dirty="0">
                          <a:solidFill>
                            <a:srgbClr val="0000FF"/>
                          </a:solidFill>
                          <a:latin typeface="Cambria" panose="02040503050406030204" pitchFamily="18" charset="0"/>
                          <a:ea typeface="Cambria" panose="02040503050406030204" pitchFamily="18" charset="0"/>
                        </a:rPr>
                        <a:t>14</a:t>
                      </a:r>
                      <a:endParaRPr lang="en-US" b="1" dirty="0">
                        <a:solidFill>
                          <a:srgbClr val="0000FF"/>
                        </a:solidFill>
                        <a:latin typeface="Cambria" panose="02040503050406030204" pitchFamily="18" charset="0"/>
                        <a:ea typeface="Cambria" panose="02040503050406030204" pitchFamily="18" charset="0"/>
                      </a:endParaRPr>
                    </a:p>
                  </a:txBody>
                  <a:tcPr/>
                </a:tc>
                <a:tc>
                  <a:txBody>
                    <a:bodyPr/>
                    <a:lstStyle/>
                    <a:p>
                      <a:pPr algn="ctr"/>
                      <a:r>
                        <a:rPr lang="en-US" b="1" dirty="0">
                          <a:solidFill>
                            <a:srgbClr val="0000FF"/>
                          </a:solidFill>
                          <a:latin typeface="Cambria" panose="02040503050406030204" pitchFamily="18" charset="0"/>
                          <a:ea typeface="Cambria" panose="02040503050406030204" pitchFamily="18" charset="0"/>
                        </a:rPr>
                        <a:t>-1.0</a:t>
                      </a:r>
                    </a:p>
                  </a:txBody>
                  <a:tcPr/>
                </a:tc>
                <a:extLst>
                  <a:ext uri="{0D108BD9-81ED-4DB2-BD59-A6C34878D82A}">
                    <a16:rowId xmlns:a16="http://schemas.microsoft.com/office/drawing/2014/main" val="2981290215"/>
                  </a:ext>
                </a:extLst>
              </a:tr>
            </a:tbl>
          </a:graphicData>
        </a:graphic>
      </p:graphicFrame>
      <p:pic>
        <p:nvPicPr>
          <p:cNvPr id="7" name="Picture 6">
            <a:extLst>
              <a:ext uri="{FF2B5EF4-FFF2-40B4-BE49-F238E27FC236}">
                <a16:creationId xmlns:a16="http://schemas.microsoft.com/office/drawing/2014/main" id="{94AD051F-5741-4956-908F-A91F8FA934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5985" y="1496290"/>
            <a:ext cx="5062888" cy="3912231"/>
          </a:xfrm>
          <a:prstGeom prst="rect">
            <a:avLst/>
          </a:prstGeom>
        </p:spPr>
      </p:pic>
      <p:sp>
        <p:nvSpPr>
          <p:cNvPr id="8" name="TextBox 7">
            <a:extLst>
              <a:ext uri="{FF2B5EF4-FFF2-40B4-BE49-F238E27FC236}">
                <a16:creationId xmlns:a16="http://schemas.microsoft.com/office/drawing/2014/main" id="{7BE811DC-3DF4-4E13-9BDC-07CA072D9642}"/>
              </a:ext>
            </a:extLst>
          </p:cNvPr>
          <p:cNvSpPr txBox="1"/>
          <p:nvPr/>
        </p:nvSpPr>
        <p:spPr>
          <a:xfrm>
            <a:off x="203200" y="5605426"/>
            <a:ext cx="11988800" cy="1077218"/>
          </a:xfrm>
          <a:prstGeom prst="rect">
            <a:avLst/>
          </a:prstGeom>
          <a:noFill/>
        </p:spPr>
        <p:txBody>
          <a:bodyPr wrap="square" rtlCol="0">
            <a:spAutoFit/>
          </a:bodyPr>
          <a:lstStyle/>
          <a:p>
            <a:r>
              <a:rPr lang="en-US" sz="3200" b="1" dirty="0">
                <a:solidFill>
                  <a:srgbClr val="0000FF"/>
                </a:solidFill>
                <a:latin typeface="Cambria" panose="02040503050406030204" pitchFamily="18" charset="0"/>
                <a:ea typeface="Cambria" panose="02040503050406030204" pitchFamily="18" charset="0"/>
              </a:rPr>
              <a:t>Calculated value of Planck’s Constant = e × slope=  6.4 ×10</a:t>
            </a:r>
            <a:r>
              <a:rPr lang="en-US" sz="3200" b="1" baseline="30000" dirty="0">
                <a:solidFill>
                  <a:srgbClr val="0000FF"/>
                </a:solidFill>
                <a:latin typeface="Cambria" panose="02040503050406030204" pitchFamily="18" charset="0"/>
                <a:ea typeface="Cambria" panose="02040503050406030204" pitchFamily="18" charset="0"/>
              </a:rPr>
              <a:t>-34</a:t>
            </a:r>
            <a:r>
              <a:rPr lang="en-US" sz="3200" b="1" dirty="0">
                <a:solidFill>
                  <a:srgbClr val="0000FF"/>
                </a:solidFill>
                <a:latin typeface="Cambria" panose="02040503050406030204" pitchFamily="18" charset="0"/>
                <a:ea typeface="Cambria" panose="02040503050406030204" pitchFamily="18" charset="0"/>
              </a:rPr>
              <a:t> J-s</a:t>
            </a:r>
          </a:p>
          <a:p>
            <a:endParaRPr lang="en-US" sz="3200" b="1" dirty="0">
              <a:solidFill>
                <a:srgbClr val="0000FF"/>
              </a:solidFill>
              <a:latin typeface="Cambria" panose="02040503050406030204" pitchFamily="18" charset="0"/>
              <a:ea typeface="Cambria" panose="02040503050406030204" pitchFamily="18" charset="0"/>
            </a:endParaRPr>
          </a:p>
        </p:txBody>
      </p:sp>
      <p:sp>
        <p:nvSpPr>
          <p:cNvPr id="9" name="TextBox 8">
            <a:extLst>
              <a:ext uri="{FF2B5EF4-FFF2-40B4-BE49-F238E27FC236}">
                <a16:creationId xmlns:a16="http://schemas.microsoft.com/office/drawing/2014/main" id="{E92B19DD-768F-4809-9048-A274F6490CEE}"/>
              </a:ext>
            </a:extLst>
          </p:cNvPr>
          <p:cNvSpPr txBox="1"/>
          <p:nvPr/>
        </p:nvSpPr>
        <p:spPr>
          <a:xfrm>
            <a:off x="2715490" y="425478"/>
            <a:ext cx="7638473" cy="769441"/>
          </a:xfrm>
          <a:prstGeom prst="rect">
            <a:avLst/>
          </a:prstGeom>
          <a:solidFill>
            <a:srgbClr val="FFFF00"/>
          </a:solidFill>
        </p:spPr>
        <p:txBody>
          <a:bodyPr wrap="square" rtlCol="0">
            <a:spAutoFit/>
          </a:bodyPr>
          <a:lstStyle/>
          <a:p>
            <a:r>
              <a:rPr lang="en-US" sz="4400" b="1" dirty="0">
                <a:latin typeface="Cambria" panose="02040503050406030204" pitchFamily="18" charset="0"/>
                <a:ea typeface="Cambria" panose="02040503050406030204" pitchFamily="18" charset="0"/>
              </a:rPr>
              <a:t>Worksheet and Calculation </a:t>
            </a:r>
          </a:p>
        </p:txBody>
      </p:sp>
      <p:sp>
        <p:nvSpPr>
          <p:cNvPr id="13" name="TextBox 12">
            <a:extLst>
              <a:ext uri="{FF2B5EF4-FFF2-40B4-BE49-F238E27FC236}">
                <a16:creationId xmlns:a16="http://schemas.microsoft.com/office/drawing/2014/main" id="{784A6840-5ECA-4F3E-8A47-F28861C50C75}"/>
              </a:ext>
            </a:extLst>
          </p:cNvPr>
          <p:cNvSpPr txBox="1"/>
          <p:nvPr/>
        </p:nvSpPr>
        <p:spPr>
          <a:xfrm>
            <a:off x="1861127" y="6200823"/>
            <a:ext cx="9758218" cy="463397"/>
          </a:xfrm>
          <a:prstGeom prst="rect">
            <a:avLst/>
          </a:prstGeom>
          <a:noFill/>
        </p:spPr>
        <p:txBody>
          <a:bodyPr wrap="square">
            <a:spAutoFit/>
          </a:bodyPr>
          <a:lstStyle/>
          <a:p>
            <a:pPr marL="89535" marR="0" indent="-228600" algn="just">
              <a:lnSpc>
                <a:spcPct val="150000"/>
              </a:lnSpc>
              <a:spcBef>
                <a:spcPts val="0"/>
              </a:spcBef>
              <a:spcAft>
                <a:spcPts val="0"/>
              </a:spcAft>
            </a:pPr>
            <a:r>
              <a:rPr lang="en-US" sz="1800" b="1" i="1" dirty="0">
                <a:effectLst/>
                <a:latin typeface="Times New Roman" panose="02020603050405020304" pitchFamily="18" charset="0"/>
                <a:ea typeface="Calibri" panose="020F0502020204030204" pitchFamily="34" charset="0"/>
                <a:cs typeface="Times New Roman" panose="02020603050405020304" pitchFamily="18" charset="0"/>
              </a:rPr>
              <a:t>Work function = </a:t>
            </a:r>
            <a:r>
              <a:rPr lang="en-US" sz="1800" b="1" i="1" dirty="0" err="1">
                <a:effectLst/>
                <a:latin typeface="Times New Roman" panose="02020603050405020304" pitchFamily="18" charset="0"/>
                <a:ea typeface="Calibri" panose="020F0502020204030204" pitchFamily="34" charset="0"/>
                <a:cs typeface="Times New Roman" panose="02020603050405020304" pitchFamily="18" charset="0"/>
              </a:rPr>
              <a:t>hʋ</a:t>
            </a:r>
            <a:r>
              <a:rPr lang="en-US" sz="1800" b="1" i="1" baseline="-25000" dirty="0" err="1">
                <a:effectLst/>
                <a:latin typeface="Times New Roman" panose="02020603050405020304" pitchFamily="18" charset="0"/>
                <a:ea typeface="Calibri" panose="020F0502020204030204" pitchFamily="34" charset="0"/>
                <a:cs typeface="Times New Roman" panose="02020603050405020304" pitchFamily="18" charset="0"/>
              </a:rPr>
              <a:t>o</a:t>
            </a:r>
            <a:r>
              <a:rPr lang="en-US" sz="1800" b="1" i="1" dirty="0">
                <a:effectLst/>
                <a:latin typeface="Times New Roman" panose="02020603050405020304" pitchFamily="18" charset="0"/>
                <a:ea typeface="Calibri" panose="020F0502020204030204" pitchFamily="34" charset="0"/>
                <a:cs typeface="Times New Roman" panose="02020603050405020304" pitchFamily="18" charset="0"/>
              </a:rPr>
              <a:t> (in eV) where </a:t>
            </a:r>
            <a:r>
              <a:rPr lang="en-US" sz="1800" b="1" i="1" dirty="0" err="1">
                <a:effectLst/>
                <a:latin typeface="Times New Roman" panose="02020603050405020304" pitchFamily="18" charset="0"/>
                <a:ea typeface="Calibri" panose="020F0502020204030204" pitchFamily="34" charset="0"/>
                <a:cs typeface="Times New Roman" panose="02020603050405020304" pitchFamily="18" charset="0"/>
              </a:rPr>
              <a:t>ʋ</a:t>
            </a:r>
            <a:r>
              <a:rPr lang="en-US" sz="1800" b="1" i="1" baseline="-25000" dirty="0" err="1">
                <a:effectLst/>
                <a:latin typeface="Times New Roman" panose="02020603050405020304" pitchFamily="18" charset="0"/>
                <a:ea typeface="Calibri" panose="020F0502020204030204" pitchFamily="34" charset="0"/>
                <a:cs typeface="Times New Roman" panose="02020603050405020304" pitchFamily="18" charset="0"/>
              </a:rPr>
              <a:t>o</a:t>
            </a:r>
            <a:r>
              <a:rPr lang="en-US" sz="1800" b="1" i="1" dirty="0">
                <a:effectLst/>
                <a:latin typeface="Times New Roman" panose="02020603050405020304" pitchFamily="18" charset="0"/>
                <a:ea typeface="Calibri" panose="020F0502020204030204" pitchFamily="34" charset="0"/>
                <a:cs typeface="Times New Roman" panose="02020603050405020304" pitchFamily="18" charset="0"/>
              </a:rPr>
              <a:t> is the threshold frequency (intercept on X-axis)</a:t>
            </a:r>
            <a:endParaRPr lang="en-US" sz="1800" b="1" i="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87CDC434-4F6A-4B67-A05E-A7B0F2E4DA4A}"/>
              </a:ext>
            </a:extLst>
          </p:cNvPr>
          <p:cNvSpPr txBox="1"/>
          <p:nvPr/>
        </p:nvSpPr>
        <p:spPr>
          <a:xfrm>
            <a:off x="23092" y="6465454"/>
            <a:ext cx="3131127" cy="307777"/>
          </a:xfrm>
          <a:prstGeom prst="rect">
            <a:avLst/>
          </a:prstGeom>
          <a:noFill/>
        </p:spPr>
        <p:txBody>
          <a:bodyPr wrap="square" rtlCol="0">
            <a:spAutoFit/>
          </a:bodyPr>
          <a:lstStyle/>
          <a:p>
            <a:r>
              <a:rPr lang="en-US" sz="1400" dirty="0">
                <a:latin typeface="Cambria Math" panose="02040503050406030204" pitchFamily="18" charset="0"/>
                <a:ea typeface="Cambria Math" panose="02040503050406030204" pitchFamily="18" charset="0"/>
              </a:rPr>
              <a:t>Dr. Subhojyoti Sinha</a:t>
            </a:r>
          </a:p>
        </p:txBody>
      </p:sp>
      <p:sp>
        <p:nvSpPr>
          <p:cNvPr id="12" name="TextBox 11">
            <a:extLst>
              <a:ext uri="{FF2B5EF4-FFF2-40B4-BE49-F238E27FC236}">
                <a16:creationId xmlns:a16="http://schemas.microsoft.com/office/drawing/2014/main" id="{527705A8-46C9-4E6E-BFC2-92C1621A5407}"/>
              </a:ext>
            </a:extLst>
          </p:cNvPr>
          <p:cNvSpPr txBox="1"/>
          <p:nvPr/>
        </p:nvSpPr>
        <p:spPr>
          <a:xfrm rot="19118696">
            <a:off x="482431" y="3078905"/>
            <a:ext cx="10042062" cy="923330"/>
          </a:xfrm>
          <a:prstGeom prst="rect">
            <a:avLst/>
          </a:prstGeom>
          <a:noFill/>
          <a:ln w="28575">
            <a:solidFill>
              <a:schemeClr val="tx1"/>
            </a:solidFill>
          </a:ln>
        </p:spPr>
        <p:txBody>
          <a:bodyPr wrap="square" rtlCol="0">
            <a:spAutoFit/>
          </a:bodyPr>
          <a:lstStyle/>
          <a:p>
            <a:r>
              <a:rPr lang="en-US" sz="5400" dirty="0"/>
              <a:t>Data not to share with students </a:t>
            </a:r>
          </a:p>
        </p:txBody>
      </p:sp>
    </p:spTree>
    <p:extLst>
      <p:ext uri="{BB962C8B-B14F-4D97-AF65-F5344CB8AC3E}">
        <p14:creationId xmlns:p14="http://schemas.microsoft.com/office/powerpoint/2010/main" val="38392609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0C0A211-E97A-4AE7-8659-FFB5693F5148}"/>
              </a:ext>
            </a:extLst>
          </p:cNvPr>
          <p:cNvSpPr>
            <a:spLocks noGrp="1"/>
          </p:cNvSpPr>
          <p:nvPr>
            <p:ph type="sldNum" sz="quarter" idx="12"/>
          </p:nvPr>
        </p:nvSpPr>
        <p:spPr/>
        <p:txBody>
          <a:bodyPr/>
          <a:lstStyle/>
          <a:p>
            <a:fld id="{A9CFE4FA-4966-4C66-8E35-E506611F709F}" type="slidenum">
              <a:rPr lang="en-US" smtClean="0"/>
              <a:t>24</a:t>
            </a:fld>
            <a:endParaRPr lang="en-US"/>
          </a:p>
        </p:txBody>
      </p:sp>
      <p:sp>
        <p:nvSpPr>
          <p:cNvPr id="3" name="TextBox 2">
            <a:extLst>
              <a:ext uri="{FF2B5EF4-FFF2-40B4-BE49-F238E27FC236}">
                <a16:creationId xmlns:a16="http://schemas.microsoft.com/office/drawing/2014/main" id="{C1178A64-2F04-4CA1-9A74-4EBBE2DA58AE}"/>
              </a:ext>
            </a:extLst>
          </p:cNvPr>
          <p:cNvSpPr txBox="1"/>
          <p:nvPr/>
        </p:nvSpPr>
        <p:spPr>
          <a:xfrm>
            <a:off x="370610" y="2575691"/>
            <a:ext cx="11450780" cy="1231106"/>
          </a:xfrm>
          <a:prstGeom prst="rect">
            <a:avLst/>
          </a:prstGeom>
          <a:noFill/>
        </p:spPr>
        <p:txBody>
          <a:bodyPr wrap="square" rtlCol="0">
            <a:spAutoFit/>
          </a:bodyPr>
          <a:lstStyle/>
          <a:p>
            <a:pPr algn="ctr"/>
            <a:r>
              <a:rPr lang="en-US" sz="5400" b="1" u="sng" dirty="0">
                <a:latin typeface="Cambria" panose="02040503050406030204" pitchFamily="18" charset="0"/>
                <a:ea typeface="Cambria" panose="02040503050406030204" pitchFamily="18" charset="0"/>
              </a:rPr>
              <a:t>Activity Based Questions </a:t>
            </a:r>
            <a:br>
              <a:rPr lang="en-US" sz="5400" b="1" u="sng" dirty="0">
                <a:latin typeface="Cambria" panose="02040503050406030204" pitchFamily="18" charset="0"/>
                <a:ea typeface="Cambria" panose="02040503050406030204" pitchFamily="18" charset="0"/>
              </a:rPr>
            </a:br>
            <a:r>
              <a:rPr lang="en-US" sz="2000" b="1" dirty="0">
                <a:latin typeface="Cambria" panose="02040503050406030204" pitchFamily="18" charset="0"/>
                <a:ea typeface="Cambria" panose="02040503050406030204" pitchFamily="18" charset="0"/>
              </a:rPr>
              <a:t>while the students perform the experiment  in virtual lab </a:t>
            </a:r>
          </a:p>
        </p:txBody>
      </p:sp>
    </p:spTree>
    <p:extLst>
      <p:ext uri="{BB962C8B-B14F-4D97-AF65-F5344CB8AC3E}">
        <p14:creationId xmlns:p14="http://schemas.microsoft.com/office/powerpoint/2010/main" val="5373287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ED517A25-8BEC-4FA1-8CEC-4BDB34ED4C3F}"/>
              </a:ext>
            </a:extLst>
          </p:cNvPr>
          <p:cNvSpPr txBox="1"/>
          <p:nvPr/>
        </p:nvSpPr>
        <p:spPr>
          <a:xfrm>
            <a:off x="16162" y="845670"/>
            <a:ext cx="11702474" cy="5693866"/>
          </a:xfrm>
          <a:prstGeom prst="rect">
            <a:avLst/>
          </a:prstGeom>
          <a:solidFill>
            <a:schemeClr val="accent4">
              <a:lumMod val="20000"/>
              <a:lumOff val="80000"/>
            </a:schemeClr>
          </a:solidFill>
        </p:spPr>
        <p:txBody>
          <a:bodyPr wrap="square" rtlCol="0">
            <a:spAutoFit/>
          </a:bodyPr>
          <a:lstStyle/>
          <a:p>
            <a:pPr algn="just"/>
            <a:r>
              <a:rPr lang="en-US" sz="2800" b="1" dirty="0">
                <a:solidFill>
                  <a:srgbClr val="FF0000"/>
                </a:solidFill>
                <a:latin typeface="Cambria" panose="02040503050406030204" pitchFamily="18" charset="0"/>
                <a:ea typeface="Cambria" panose="02040503050406030204" pitchFamily="18" charset="0"/>
              </a:rPr>
              <a:t>A2.1 </a:t>
            </a:r>
            <a:r>
              <a:rPr lang="en-US" sz="2800" b="1" dirty="0">
                <a:solidFill>
                  <a:srgbClr val="0000FF"/>
                </a:solidFill>
                <a:latin typeface="Cambria" panose="02040503050406030204" pitchFamily="18" charset="0"/>
                <a:ea typeface="Cambria" panose="02040503050406030204" pitchFamily="18" charset="0"/>
              </a:rPr>
              <a:t>Consider the case when you perform the experiment with  Sodium as cathode material and  have fixed intensity, wavelength of the incident light. In the simulator how does the photocurrent varies with the change in cathode ( illuminated) plate area (no retarding voltage applied)?</a:t>
            </a:r>
          </a:p>
          <a:p>
            <a:pPr algn="just"/>
            <a:endParaRPr lang="en-US" sz="2800" b="1" dirty="0">
              <a:solidFill>
                <a:srgbClr val="0000FF"/>
              </a:solidFill>
              <a:latin typeface="Cambria" panose="02040503050406030204" pitchFamily="18" charset="0"/>
              <a:ea typeface="Cambria" panose="02040503050406030204" pitchFamily="18" charset="0"/>
            </a:endParaRPr>
          </a:p>
          <a:p>
            <a:pPr marL="514350" indent="-514350" algn="just">
              <a:buAutoNum type="alphaUcParenBoth"/>
            </a:pPr>
            <a:r>
              <a:rPr lang="en-US" sz="2800" b="1" dirty="0">
                <a:latin typeface="Cambria" panose="02040503050406030204" pitchFamily="18" charset="0"/>
                <a:ea typeface="Cambria" panose="02040503050406030204" pitchFamily="18" charset="0"/>
              </a:rPr>
              <a:t>Photocurrent increases with increase in plate area</a:t>
            </a:r>
          </a:p>
          <a:p>
            <a:pPr marL="514350" indent="-514350" algn="just">
              <a:buFontTx/>
              <a:buAutoNum type="alphaUcParenBoth"/>
            </a:pPr>
            <a:r>
              <a:rPr lang="en-US" sz="2800" b="1" dirty="0">
                <a:latin typeface="Cambria" panose="02040503050406030204" pitchFamily="18" charset="0"/>
                <a:ea typeface="Cambria" panose="02040503050406030204" pitchFamily="18" charset="0"/>
              </a:rPr>
              <a:t>Photocurrent decreases with increase in plate area</a:t>
            </a:r>
          </a:p>
          <a:p>
            <a:pPr marL="514350" indent="-514350" algn="just">
              <a:buFontTx/>
              <a:buAutoNum type="alphaUcParenBoth"/>
            </a:pPr>
            <a:r>
              <a:rPr lang="en-US" sz="2800" b="1" dirty="0">
                <a:latin typeface="Cambria" panose="02040503050406030204" pitchFamily="18" charset="0"/>
                <a:ea typeface="Cambria" panose="02040503050406030204" pitchFamily="18" charset="0"/>
              </a:rPr>
              <a:t>Photocurrent remains same independent of plate area</a:t>
            </a:r>
          </a:p>
          <a:p>
            <a:pPr marL="514350" indent="-514350" algn="just">
              <a:buFontTx/>
              <a:buAutoNum type="alphaUcParenBoth"/>
            </a:pPr>
            <a:r>
              <a:rPr lang="en-US" sz="2800" b="1" dirty="0">
                <a:latin typeface="Cambria" panose="02040503050406030204" pitchFamily="18" charset="0"/>
                <a:ea typeface="Cambria" panose="02040503050406030204" pitchFamily="18" charset="0"/>
              </a:rPr>
              <a:t>No such option to change plate area is available with the simulator </a:t>
            </a:r>
          </a:p>
          <a:p>
            <a:pPr marL="514350" indent="-514350" algn="just">
              <a:buFontTx/>
              <a:buAutoNum type="alphaUcParenBoth"/>
            </a:pPr>
            <a:endParaRPr lang="en-US" sz="2800" b="1" dirty="0">
              <a:solidFill>
                <a:srgbClr val="0000FF"/>
              </a:solidFill>
              <a:latin typeface="Cambria" panose="02040503050406030204" pitchFamily="18" charset="0"/>
              <a:ea typeface="Cambria" panose="02040503050406030204" pitchFamily="18" charset="0"/>
            </a:endParaRPr>
          </a:p>
          <a:p>
            <a:pPr marL="514350" indent="-514350" algn="just">
              <a:buAutoNum type="alphaUcParenBoth"/>
            </a:pPr>
            <a:endParaRPr lang="en-US" sz="2800" b="1" dirty="0">
              <a:solidFill>
                <a:srgbClr val="0000FF"/>
              </a:solidFill>
              <a:latin typeface="Cambria" panose="02040503050406030204" pitchFamily="18" charset="0"/>
              <a:ea typeface="Cambria" panose="02040503050406030204" pitchFamily="18" charset="0"/>
            </a:endParaRPr>
          </a:p>
          <a:p>
            <a:pPr marL="514350" indent="-514350" algn="just">
              <a:buAutoNum type="alphaUcParenBoth"/>
            </a:pPr>
            <a:endParaRPr lang="en-US" sz="2800" b="1" dirty="0">
              <a:latin typeface="Cambria" panose="02040503050406030204" pitchFamily="18" charset="0"/>
              <a:ea typeface="Cambria" panose="02040503050406030204" pitchFamily="18" charset="0"/>
            </a:endParaRPr>
          </a:p>
        </p:txBody>
      </p:sp>
      <p:grpSp>
        <p:nvGrpSpPr>
          <p:cNvPr id="4" name="Group 3">
            <a:extLst>
              <a:ext uri="{FF2B5EF4-FFF2-40B4-BE49-F238E27FC236}">
                <a16:creationId xmlns:a16="http://schemas.microsoft.com/office/drawing/2014/main" id="{EF534E05-6112-42FF-A06A-649A75A2C994}"/>
              </a:ext>
            </a:extLst>
          </p:cNvPr>
          <p:cNvGrpSpPr/>
          <p:nvPr/>
        </p:nvGrpSpPr>
        <p:grpSpPr>
          <a:xfrm>
            <a:off x="11342255" y="101447"/>
            <a:ext cx="752765" cy="720435"/>
            <a:chOff x="11406909" y="0"/>
            <a:chExt cx="715819" cy="738908"/>
          </a:xfrm>
          <a:noFill/>
        </p:grpSpPr>
        <p:sp>
          <p:nvSpPr>
            <p:cNvPr id="5" name="Oval 4">
              <a:extLst>
                <a:ext uri="{FF2B5EF4-FFF2-40B4-BE49-F238E27FC236}">
                  <a16:creationId xmlns:a16="http://schemas.microsoft.com/office/drawing/2014/main" id="{E70A4C5D-684A-47CD-9BD7-38CEEA5C32C2}"/>
                </a:ext>
              </a:extLst>
            </p:cNvPr>
            <p:cNvSpPr/>
            <p:nvPr/>
          </p:nvSpPr>
          <p:spPr>
            <a:xfrm>
              <a:off x="11406909" y="0"/>
              <a:ext cx="715819" cy="738908"/>
            </a:xfrm>
            <a:prstGeom prst="ellipse">
              <a:avLst/>
            </a:prstGeom>
            <a:grp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9FC745D1-A532-495A-ADCB-2DF52AD73973}"/>
                </a:ext>
              </a:extLst>
            </p:cNvPr>
            <p:cNvSpPr txBox="1"/>
            <p:nvPr/>
          </p:nvSpPr>
          <p:spPr>
            <a:xfrm>
              <a:off x="11530445" y="27710"/>
              <a:ext cx="468745" cy="707886"/>
            </a:xfrm>
            <a:prstGeom prst="rect">
              <a:avLst/>
            </a:prstGeom>
            <a:grpFill/>
          </p:spPr>
          <p:txBody>
            <a:bodyPr wrap="square" rtlCol="0">
              <a:spAutoFit/>
            </a:bodyPr>
            <a:lstStyle/>
            <a:p>
              <a:r>
                <a:rPr lang="en-US" sz="4000" b="1" dirty="0">
                  <a:solidFill>
                    <a:srgbClr val="0000FF"/>
                  </a:solidFill>
                  <a:latin typeface="Cambria" panose="02040503050406030204" pitchFamily="18" charset="0"/>
                  <a:ea typeface="Cambria" panose="02040503050406030204" pitchFamily="18" charset="0"/>
                </a:rPr>
                <a:t>A</a:t>
              </a:r>
            </a:p>
          </p:txBody>
        </p:sp>
      </p:grpSp>
      <p:sp>
        <p:nvSpPr>
          <p:cNvPr id="7" name="TextBox 6">
            <a:extLst>
              <a:ext uri="{FF2B5EF4-FFF2-40B4-BE49-F238E27FC236}">
                <a16:creationId xmlns:a16="http://schemas.microsoft.com/office/drawing/2014/main" id="{054D2239-24B4-409E-A66F-39487FAE4655}"/>
              </a:ext>
            </a:extLst>
          </p:cNvPr>
          <p:cNvSpPr txBox="1"/>
          <p:nvPr/>
        </p:nvSpPr>
        <p:spPr>
          <a:xfrm>
            <a:off x="0" y="0"/>
            <a:ext cx="3805382" cy="461665"/>
          </a:xfrm>
          <a:prstGeom prst="rect">
            <a:avLst/>
          </a:prstGeom>
          <a:solidFill>
            <a:schemeClr val="bg1">
              <a:lumMod val="95000"/>
            </a:schemeClr>
          </a:solidFill>
        </p:spPr>
        <p:txBody>
          <a:bodyPr wrap="square" rtlCol="0">
            <a:spAutoFit/>
          </a:bodyPr>
          <a:lstStyle/>
          <a:p>
            <a:r>
              <a:rPr lang="en-US" sz="2400" b="1" dirty="0">
                <a:solidFill>
                  <a:srgbClr val="0000FF"/>
                </a:solidFill>
                <a:latin typeface="Cambria" panose="02040503050406030204" pitchFamily="18" charset="0"/>
                <a:ea typeface="Cambria" panose="02040503050406030204" pitchFamily="18" charset="0"/>
              </a:rPr>
              <a:t>Activity based question  </a:t>
            </a:r>
          </a:p>
        </p:txBody>
      </p:sp>
      <p:sp>
        <p:nvSpPr>
          <p:cNvPr id="2" name="Slide Number Placeholder 1">
            <a:extLst>
              <a:ext uri="{FF2B5EF4-FFF2-40B4-BE49-F238E27FC236}">
                <a16:creationId xmlns:a16="http://schemas.microsoft.com/office/drawing/2014/main" id="{72DC4EE0-5C2E-478F-9668-876F5DBE689D}"/>
              </a:ext>
            </a:extLst>
          </p:cNvPr>
          <p:cNvSpPr>
            <a:spLocks noGrp="1"/>
          </p:cNvSpPr>
          <p:nvPr>
            <p:ph type="sldNum" sz="quarter" idx="12"/>
          </p:nvPr>
        </p:nvSpPr>
        <p:spPr/>
        <p:txBody>
          <a:bodyPr/>
          <a:lstStyle/>
          <a:p>
            <a:fld id="{05D0AD6E-842F-4A21-B483-616409CB61A0}" type="slidenum">
              <a:rPr lang="en-US" smtClean="0"/>
              <a:t>25</a:t>
            </a:fld>
            <a:endParaRPr lang="en-US"/>
          </a:p>
        </p:txBody>
      </p:sp>
    </p:spTree>
    <p:extLst>
      <p:ext uri="{BB962C8B-B14F-4D97-AF65-F5344CB8AC3E}">
        <p14:creationId xmlns:p14="http://schemas.microsoft.com/office/powerpoint/2010/main" val="24932833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ED517A25-8BEC-4FA1-8CEC-4BDB34ED4C3F}"/>
              </a:ext>
            </a:extLst>
          </p:cNvPr>
          <p:cNvSpPr txBox="1"/>
          <p:nvPr/>
        </p:nvSpPr>
        <p:spPr>
          <a:xfrm>
            <a:off x="96980" y="781274"/>
            <a:ext cx="11702474" cy="5878532"/>
          </a:xfrm>
          <a:prstGeom prst="rect">
            <a:avLst/>
          </a:prstGeom>
          <a:solidFill>
            <a:schemeClr val="accent4">
              <a:lumMod val="20000"/>
              <a:lumOff val="80000"/>
            </a:schemeClr>
          </a:solidFill>
        </p:spPr>
        <p:txBody>
          <a:bodyPr wrap="square" rtlCol="0">
            <a:spAutoFit/>
          </a:bodyPr>
          <a:lstStyle/>
          <a:p>
            <a:pPr algn="just"/>
            <a:r>
              <a:rPr lang="en-US" sz="2800" b="1" dirty="0">
                <a:solidFill>
                  <a:srgbClr val="FF0000"/>
                </a:solidFill>
                <a:latin typeface="Cambria" panose="02040503050406030204" pitchFamily="18" charset="0"/>
                <a:ea typeface="Cambria" panose="02040503050406030204" pitchFamily="18" charset="0"/>
              </a:rPr>
              <a:t>A2.2  </a:t>
            </a:r>
            <a:r>
              <a:rPr lang="en-US" sz="2800" b="1" dirty="0">
                <a:solidFill>
                  <a:srgbClr val="0000FF"/>
                </a:solidFill>
                <a:latin typeface="Cambria" panose="02040503050406030204" pitchFamily="18" charset="0"/>
                <a:ea typeface="Cambria" panose="02040503050406030204" pitchFamily="18" charset="0"/>
              </a:rPr>
              <a:t>In this simulator, consider light of wavelength 300 nm is incident on the cathode material. There is no retarded potential applied to the cathode. Then which of the following is true</a:t>
            </a:r>
          </a:p>
          <a:p>
            <a:pPr algn="just"/>
            <a:endParaRPr lang="en-US" sz="2800" b="1" dirty="0">
              <a:solidFill>
                <a:srgbClr val="0000FF"/>
              </a:solidFill>
              <a:latin typeface="Cambria" panose="02040503050406030204" pitchFamily="18" charset="0"/>
              <a:ea typeface="Cambria" panose="02040503050406030204" pitchFamily="18" charset="0"/>
            </a:endParaRPr>
          </a:p>
          <a:p>
            <a:pPr marL="514350" indent="-514350" algn="just">
              <a:buFontTx/>
              <a:buAutoNum type="alphaUcParenBoth"/>
            </a:pPr>
            <a:r>
              <a:rPr lang="en-US" sz="2400" b="1" dirty="0">
                <a:latin typeface="Cambria" panose="02040503050406030204" pitchFamily="18" charset="0"/>
                <a:ea typeface="Cambria" panose="02040503050406030204" pitchFamily="18" charset="0"/>
              </a:rPr>
              <a:t>Photocurrent flows in the circuit if we choose Copper as the cathode  material</a:t>
            </a:r>
          </a:p>
          <a:p>
            <a:pPr algn="just"/>
            <a:r>
              <a:rPr lang="en-US" sz="2400" b="1" dirty="0">
                <a:latin typeface="Cambria" panose="02040503050406030204" pitchFamily="18" charset="0"/>
                <a:ea typeface="Cambria" panose="02040503050406030204" pitchFamily="18" charset="0"/>
              </a:rPr>
              <a:t>because the incident wavelength is below the required threshold wavelength.</a:t>
            </a:r>
          </a:p>
          <a:p>
            <a:pPr algn="just"/>
            <a:r>
              <a:rPr lang="en-US" sz="2400" b="1" dirty="0">
                <a:latin typeface="Cambria" panose="02040503050406030204" pitchFamily="18" charset="0"/>
                <a:ea typeface="Cambria" panose="02040503050406030204" pitchFamily="18" charset="0"/>
              </a:rPr>
              <a:t> </a:t>
            </a:r>
          </a:p>
          <a:p>
            <a:pPr algn="just"/>
            <a:r>
              <a:rPr lang="en-US" sz="2400" b="1" dirty="0">
                <a:latin typeface="Cambria" panose="02040503050406030204" pitchFamily="18" charset="0"/>
                <a:ea typeface="Cambria" panose="02040503050406030204" pitchFamily="18" charset="0"/>
              </a:rPr>
              <a:t>(B) Photocurrent flows in the circuit if we choose Sodium as the cathode  material because the incident wavelength is below the required threshold wavelength.</a:t>
            </a:r>
          </a:p>
          <a:p>
            <a:pPr algn="just"/>
            <a:endParaRPr lang="en-US" sz="2400" b="1" dirty="0">
              <a:latin typeface="Cambria" panose="02040503050406030204" pitchFamily="18" charset="0"/>
              <a:ea typeface="Cambria" panose="02040503050406030204" pitchFamily="18" charset="0"/>
            </a:endParaRPr>
          </a:p>
          <a:p>
            <a:pPr algn="just"/>
            <a:r>
              <a:rPr lang="en-US" sz="2400" b="1" dirty="0">
                <a:latin typeface="Cambria" panose="02040503050406030204" pitchFamily="18" charset="0"/>
                <a:ea typeface="Cambria" panose="02040503050406030204" pitchFamily="18" charset="0"/>
              </a:rPr>
              <a:t>(C) Photocurrent flows in the circuit if we choose zinc as cathode  material because the incident wavelength is below the required threshold wavelength.</a:t>
            </a:r>
          </a:p>
          <a:p>
            <a:pPr algn="just"/>
            <a:endParaRPr lang="en-US" sz="2400" b="1" dirty="0">
              <a:latin typeface="Cambria" panose="02040503050406030204" pitchFamily="18" charset="0"/>
              <a:ea typeface="Cambria" panose="02040503050406030204" pitchFamily="18" charset="0"/>
            </a:endParaRPr>
          </a:p>
          <a:p>
            <a:pPr algn="just"/>
            <a:r>
              <a:rPr lang="en-US" sz="2400" b="1" dirty="0">
                <a:latin typeface="Cambria" panose="02040503050406030204" pitchFamily="18" charset="0"/>
                <a:ea typeface="Cambria" panose="02040503050406030204" pitchFamily="18" charset="0"/>
              </a:rPr>
              <a:t>(D) There will be no current in the irrespective of the cathode  material because the incident wavelength is always below the required threshold wavelength.</a:t>
            </a:r>
            <a:endParaRPr lang="en-US" sz="2800" b="1" dirty="0">
              <a:latin typeface="Cambria" panose="02040503050406030204" pitchFamily="18" charset="0"/>
              <a:ea typeface="Cambria" panose="02040503050406030204" pitchFamily="18" charset="0"/>
            </a:endParaRPr>
          </a:p>
        </p:txBody>
      </p:sp>
      <p:grpSp>
        <p:nvGrpSpPr>
          <p:cNvPr id="4" name="Group 3">
            <a:extLst>
              <a:ext uri="{FF2B5EF4-FFF2-40B4-BE49-F238E27FC236}">
                <a16:creationId xmlns:a16="http://schemas.microsoft.com/office/drawing/2014/main" id="{EF534E05-6112-42FF-A06A-649A75A2C994}"/>
              </a:ext>
            </a:extLst>
          </p:cNvPr>
          <p:cNvGrpSpPr/>
          <p:nvPr/>
        </p:nvGrpSpPr>
        <p:grpSpPr>
          <a:xfrm>
            <a:off x="11342255" y="101447"/>
            <a:ext cx="752765" cy="720435"/>
            <a:chOff x="11406909" y="0"/>
            <a:chExt cx="715819" cy="738908"/>
          </a:xfrm>
          <a:noFill/>
        </p:grpSpPr>
        <p:sp>
          <p:nvSpPr>
            <p:cNvPr id="5" name="Oval 4">
              <a:extLst>
                <a:ext uri="{FF2B5EF4-FFF2-40B4-BE49-F238E27FC236}">
                  <a16:creationId xmlns:a16="http://schemas.microsoft.com/office/drawing/2014/main" id="{E70A4C5D-684A-47CD-9BD7-38CEEA5C32C2}"/>
                </a:ext>
              </a:extLst>
            </p:cNvPr>
            <p:cNvSpPr/>
            <p:nvPr/>
          </p:nvSpPr>
          <p:spPr>
            <a:xfrm>
              <a:off x="11406909" y="0"/>
              <a:ext cx="715819" cy="738908"/>
            </a:xfrm>
            <a:prstGeom prst="ellipse">
              <a:avLst/>
            </a:prstGeom>
            <a:grp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9FC745D1-A532-495A-ADCB-2DF52AD73973}"/>
                </a:ext>
              </a:extLst>
            </p:cNvPr>
            <p:cNvSpPr txBox="1"/>
            <p:nvPr/>
          </p:nvSpPr>
          <p:spPr>
            <a:xfrm>
              <a:off x="11530445" y="27710"/>
              <a:ext cx="468745" cy="707886"/>
            </a:xfrm>
            <a:prstGeom prst="rect">
              <a:avLst/>
            </a:prstGeom>
            <a:grpFill/>
          </p:spPr>
          <p:txBody>
            <a:bodyPr wrap="square" rtlCol="0">
              <a:spAutoFit/>
            </a:bodyPr>
            <a:lstStyle/>
            <a:p>
              <a:r>
                <a:rPr lang="en-US" sz="4000" b="1" dirty="0">
                  <a:solidFill>
                    <a:srgbClr val="0000FF"/>
                  </a:solidFill>
                  <a:latin typeface="Cambria" panose="02040503050406030204" pitchFamily="18" charset="0"/>
                  <a:ea typeface="Cambria" panose="02040503050406030204" pitchFamily="18" charset="0"/>
                </a:rPr>
                <a:t>A</a:t>
              </a:r>
            </a:p>
          </p:txBody>
        </p:sp>
      </p:grpSp>
      <p:sp>
        <p:nvSpPr>
          <p:cNvPr id="7" name="TextBox 6">
            <a:extLst>
              <a:ext uri="{FF2B5EF4-FFF2-40B4-BE49-F238E27FC236}">
                <a16:creationId xmlns:a16="http://schemas.microsoft.com/office/drawing/2014/main" id="{054D2239-24B4-409E-A66F-39487FAE4655}"/>
              </a:ext>
            </a:extLst>
          </p:cNvPr>
          <p:cNvSpPr txBox="1"/>
          <p:nvPr/>
        </p:nvSpPr>
        <p:spPr>
          <a:xfrm>
            <a:off x="0" y="0"/>
            <a:ext cx="3805382" cy="461665"/>
          </a:xfrm>
          <a:prstGeom prst="rect">
            <a:avLst/>
          </a:prstGeom>
          <a:solidFill>
            <a:schemeClr val="bg1">
              <a:lumMod val="95000"/>
            </a:schemeClr>
          </a:solidFill>
        </p:spPr>
        <p:txBody>
          <a:bodyPr wrap="square" rtlCol="0">
            <a:spAutoFit/>
          </a:bodyPr>
          <a:lstStyle/>
          <a:p>
            <a:r>
              <a:rPr lang="en-US" sz="2400" b="1" dirty="0">
                <a:solidFill>
                  <a:srgbClr val="0000FF"/>
                </a:solidFill>
                <a:latin typeface="Cambria" panose="02040503050406030204" pitchFamily="18" charset="0"/>
                <a:ea typeface="Cambria" panose="02040503050406030204" pitchFamily="18" charset="0"/>
              </a:rPr>
              <a:t>Activity based question  </a:t>
            </a:r>
          </a:p>
        </p:txBody>
      </p:sp>
      <p:sp>
        <p:nvSpPr>
          <p:cNvPr id="2" name="Slide Number Placeholder 1">
            <a:extLst>
              <a:ext uri="{FF2B5EF4-FFF2-40B4-BE49-F238E27FC236}">
                <a16:creationId xmlns:a16="http://schemas.microsoft.com/office/drawing/2014/main" id="{A53494CA-2B7B-4E6D-9FD8-270B60FF0387}"/>
              </a:ext>
            </a:extLst>
          </p:cNvPr>
          <p:cNvSpPr>
            <a:spLocks noGrp="1"/>
          </p:cNvSpPr>
          <p:nvPr>
            <p:ph type="sldNum" sz="quarter" idx="12"/>
          </p:nvPr>
        </p:nvSpPr>
        <p:spPr/>
        <p:txBody>
          <a:bodyPr/>
          <a:lstStyle/>
          <a:p>
            <a:fld id="{05D0AD6E-842F-4A21-B483-616409CB61A0}" type="slidenum">
              <a:rPr lang="en-US" smtClean="0"/>
              <a:t>26</a:t>
            </a:fld>
            <a:endParaRPr lang="en-US"/>
          </a:p>
        </p:txBody>
      </p:sp>
    </p:spTree>
    <p:extLst>
      <p:ext uri="{BB962C8B-B14F-4D97-AF65-F5344CB8AC3E}">
        <p14:creationId xmlns:p14="http://schemas.microsoft.com/office/powerpoint/2010/main" val="15027257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ED517A25-8BEC-4FA1-8CEC-4BDB34ED4C3F}"/>
              </a:ext>
            </a:extLst>
          </p:cNvPr>
          <p:cNvSpPr txBox="1"/>
          <p:nvPr/>
        </p:nvSpPr>
        <p:spPr>
          <a:xfrm>
            <a:off x="16162" y="845670"/>
            <a:ext cx="11702474" cy="4401205"/>
          </a:xfrm>
          <a:prstGeom prst="rect">
            <a:avLst/>
          </a:prstGeom>
          <a:solidFill>
            <a:schemeClr val="accent4">
              <a:lumMod val="20000"/>
              <a:lumOff val="80000"/>
            </a:schemeClr>
          </a:solidFill>
        </p:spPr>
        <p:txBody>
          <a:bodyPr wrap="square" rtlCol="0">
            <a:spAutoFit/>
          </a:bodyPr>
          <a:lstStyle/>
          <a:p>
            <a:pPr algn="just"/>
            <a:r>
              <a:rPr lang="en-US" sz="2800" b="1" dirty="0">
                <a:solidFill>
                  <a:srgbClr val="FF0000"/>
                </a:solidFill>
                <a:latin typeface="Cambria" panose="02040503050406030204" pitchFamily="18" charset="0"/>
                <a:ea typeface="Cambria" panose="02040503050406030204" pitchFamily="18" charset="0"/>
              </a:rPr>
              <a:t>A 2.3 </a:t>
            </a:r>
            <a:r>
              <a:rPr lang="en-US" sz="2800" b="1" dirty="0">
                <a:solidFill>
                  <a:srgbClr val="0000FF"/>
                </a:solidFill>
                <a:latin typeface="Cambria" panose="02040503050406030204" pitchFamily="18" charset="0"/>
                <a:ea typeface="Cambria" panose="02040503050406030204" pitchFamily="18" charset="0"/>
              </a:rPr>
              <a:t>With this simulator, the maximum  negative voltage that we can apply to the cathode</a:t>
            </a:r>
          </a:p>
          <a:p>
            <a:pPr algn="just"/>
            <a:endParaRPr lang="en-US" sz="2800" b="1" dirty="0">
              <a:solidFill>
                <a:srgbClr val="0000FF"/>
              </a:solidFill>
              <a:latin typeface="Cambria" panose="02040503050406030204" pitchFamily="18" charset="0"/>
              <a:ea typeface="Cambria" panose="02040503050406030204" pitchFamily="18" charset="0"/>
            </a:endParaRPr>
          </a:p>
          <a:p>
            <a:pPr marL="514350" indent="-514350" algn="just">
              <a:buAutoNum type="alphaUcParenBoth"/>
            </a:pPr>
            <a:r>
              <a:rPr lang="en-US" sz="2800" b="1" dirty="0">
                <a:latin typeface="Cambria" panose="02040503050406030204" pitchFamily="18" charset="0"/>
                <a:ea typeface="Cambria" panose="02040503050406030204" pitchFamily="18" charset="0"/>
              </a:rPr>
              <a:t> -5V</a:t>
            </a:r>
          </a:p>
          <a:p>
            <a:pPr marL="514350" indent="-514350" algn="just">
              <a:buAutoNum type="alphaUcParenBoth"/>
            </a:pPr>
            <a:r>
              <a:rPr lang="en-US" sz="2800" b="1" dirty="0">
                <a:latin typeface="Cambria" panose="02040503050406030204" pitchFamily="18" charset="0"/>
                <a:ea typeface="Cambria" panose="02040503050406030204" pitchFamily="18" charset="0"/>
              </a:rPr>
              <a:t>-10 V</a:t>
            </a:r>
          </a:p>
          <a:p>
            <a:pPr marL="514350" indent="-514350" algn="just">
              <a:buFontTx/>
              <a:buAutoNum type="alphaUcParenBoth"/>
            </a:pPr>
            <a:r>
              <a:rPr lang="en-US" sz="2800" b="1" dirty="0">
                <a:latin typeface="Cambria" panose="02040503050406030204" pitchFamily="18" charset="0"/>
                <a:ea typeface="Cambria" panose="02040503050406030204" pitchFamily="18" charset="0"/>
              </a:rPr>
              <a:t>-100 V</a:t>
            </a:r>
          </a:p>
          <a:p>
            <a:pPr marL="514350" indent="-514350" algn="just">
              <a:buFontTx/>
              <a:buAutoNum type="alphaUcParenBoth"/>
            </a:pPr>
            <a:r>
              <a:rPr lang="en-US" sz="2800" b="1" dirty="0">
                <a:latin typeface="Cambria" panose="02040503050406030204" pitchFamily="18" charset="0"/>
                <a:ea typeface="Cambria" panose="02040503050406030204" pitchFamily="18" charset="0"/>
              </a:rPr>
              <a:t>depends on which material we choose as cathode</a:t>
            </a:r>
          </a:p>
          <a:p>
            <a:pPr marL="514350" indent="-514350" algn="just">
              <a:buFontTx/>
              <a:buAutoNum type="alphaUcParenBoth"/>
            </a:pPr>
            <a:endParaRPr lang="en-US" sz="2800" b="1" dirty="0">
              <a:solidFill>
                <a:srgbClr val="0000FF"/>
              </a:solidFill>
              <a:latin typeface="Cambria" panose="02040503050406030204" pitchFamily="18" charset="0"/>
              <a:ea typeface="Cambria" panose="02040503050406030204" pitchFamily="18" charset="0"/>
            </a:endParaRPr>
          </a:p>
          <a:p>
            <a:pPr marL="514350" indent="-514350" algn="just">
              <a:buAutoNum type="alphaUcParenBoth"/>
            </a:pPr>
            <a:endParaRPr lang="en-US" sz="2800" b="1" dirty="0">
              <a:solidFill>
                <a:srgbClr val="0000FF"/>
              </a:solidFill>
              <a:latin typeface="Cambria" panose="02040503050406030204" pitchFamily="18" charset="0"/>
              <a:ea typeface="Cambria" panose="02040503050406030204" pitchFamily="18" charset="0"/>
            </a:endParaRPr>
          </a:p>
          <a:p>
            <a:pPr marL="514350" indent="-514350" algn="just">
              <a:buAutoNum type="alphaUcParenBoth"/>
            </a:pPr>
            <a:endParaRPr lang="en-US" sz="2800" b="1" dirty="0">
              <a:latin typeface="Cambria" panose="02040503050406030204" pitchFamily="18" charset="0"/>
              <a:ea typeface="Cambria" panose="02040503050406030204" pitchFamily="18" charset="0"/>
            </a:endParaRPr>
          </a:p>
        </p:txBody>
      </p:sp>
      <p:grpSp>
        <p:nvGrpSpPr>
          <p:cNvPr id="4" name="Group 3">
            <a:extLst>
              <a:ext uri="{FF2B5EF4-FFF2-40B4-BE49-F238E27FC236}">
                <a16:creationId xmlns:a16="http://schemas.microsoft.com/office/drawing/2014/main" id="{EF534E05-6112-42FF-A06A-649A75A2C994}"/>
              </a:ext>
            </a:extLst>
          </p:cNvPr>
          <p:cNvGrpSpPr/>
          <p:nvPr/>
        </p:nvGrpSpPr>
        <p:grpSpPr>
          <a:xfrm>
            <a:off x="11342255" y="101447"/>
            <a:ext cx="752765" cy="720435"/>
            <a:chOff x="11406909" y="0"/>
            <a:chExt cx="715819" cy="738908"/>
          </a:xfrm>
          <a:noFill/>
        </p:grpSpPr>
        <p:sp>
          <p:nvSpPr>
            <p:cNvPr id="5" name="Oval 4">
              <a:extLst>
                <a:ext uri="{FF2B5EF4-FFF2-40B4-BE49-F238E27FC236}">
                  <a16:creationId xmlns:a16="http://schemas.microsoft.com/office/drawing/2014/main" id="{E70A4C5D-684A-47CD-9BD7-38CEEA5C32C2}"/>
                </a:ext>
              </a:extLst>
            </p:cNvPr>
            <p:cNvSpPr/>
            <p:nvPr/>
          </p:nvSpPr>
          <p:spPr>
            <a:xfrm>
              <a:off x="11406909" y="0"/>
              <a:ext cx="715819" cy="738908"/>
            </a:xfrm>
            <a:prstGeom prst="ellipse">
              <a:avLst/>
            </a:prstGeom>
            <a:grp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9FC745D1-A532-495A-ADCB-2DF52AD73973}"/>
                </a:ext>
              </a:extLst>
            </p:cNvPr>
            <p:cNvSpPr txBox="1"/>
            <p:nvPr/>
          </p:nvSpPr>
          <p:spPr>
            <a:xfrm>
              <a:off x="11530445" y="27710"/>
              <a:ext cx="468745" cy="707886"/>
            </a:xfrm>
            <a:prstGeom prst="rect">
              <a:avLst/>
            </a:prstGeom>
            <a:grpFill/>
          </p:spPr>
          <p:txBody>
            <a:bodyPr wrap="square" rtlCol="0">
              <a:spAutoFit/>
            </a:bodyPr>
            <a:lstStyle/>
            <a:p>
              <a:r>
                <a:rPr lang="en-US" sz="4000" b="1" dirty="0">
                  <a:solidFill>
                    <a:srgbClr val="0000FF"/>
                  </a:solidFill>
                  <a:latin typeface="Cambria" panose="02040503050406030204" pitchFamily="18" charset="0"/>
                  <a:ea typeface="Cambria" panose="02040503050406030204" pitchFamily="18" charset="0"/>
                </a:rPr>
                <a:t>A</a:t>
              </a:r>
            </a:p>
          </p:txBody>
        </p:sp>
      </p:grpSp>
      <p:sp>
        <p:nvSpPr>
          <p:cNvPr id="7" name="TextBox 6">
            <a:extLst>
              <a:ext uri="{FF2B5EF4-FFF2-40B4-BE49-F238E27FC236}">
                <a16:creationId xmlns:a16="http://schemas.microsoft.com/office/drawing/2014/main" id="{054D2239-24B4-409E-A66F-39487FAE4655}"/>
              </a:ext>
            </a:extLst>
          </p:cNvPr>
          <p:cNvSpPr txBox="1"/>
          <p:nvPr/>
        </p:nvSpPr>
        <p:spPr>
          <a:xfrm>
            <a:off x="0" y="0"/>
            <a:ext cx="3805382" cy="461665"/>
          </a:xfrm>
          <a:prstGeom prst="rect">
            <a:avLst/>
          </a:prstGeom>
          <a:solidFill>
            <a:schemeClr val="bg1">
              <a:lumMod val="95000"/>
            </a:schemeClr>
          </a:solidFill>
        </p:spPr>
        <p:txBody>
          <a:bodyPr wrap="square" rtlCol="0">
            <a:spAutoFit/>
          </a:bodyPr>
          <a:lstStyle/>
          <a:p>
            <a:r>
              <a:rPr lang="en-US" sz="2400" b="1" dirty="0">
                <a:solidFill>
                  <a:srgbClr val="0000FF"/>
                </a:solidFill>
                <a:latin typeface="Cambria" panose="02040503050406030204" pitchFamily="18" charset="0"/>
                <a:ea typeface="Cambria" panose="02040503050406030204" pitchFamily="18" charset="0"/>
              </a:rPr>
              <a:t>Activity based question  </a:t>
            </a:r>
          </a:p>
        </p:txBody>
      </p:sp>
      <p:sp>
        <p:nvSpPr>
          <p:cNvPr id="2" name="Slide Number Placeholder 1">
            <a:extLst>
              <a:ext uri="{FF2B5EF4-FFF2-40B4-BE49-F238E27FC236}">
                <a16:creationId xmlns:a16="http://schemas.microsoft.com/office/drawing/2014/main" id="{1647C76B-749C-4782-92D8-1DBB550EC6E1}"/>
              </a:ext>
            </a:extLst>
          </p:cNvPr>
          <p:cNvSpPr>
            <a:spLocks noGrp="1"/>
          </p:cNvSpPr>
          <p:nvPr>
            <p:ph type="sldNum" sz="quarter" idx="12"/>
          </p:nvPr>
        </p:nvSpPr>
        <p:spPr/>
        <p:txBody>
          <a:bodyPr/>
          <a:lstStyle/>
          <a:p>
            <a:fld id="{05D0AD6E-842F-4A21-B483-616409CB61A0}" type="slidenum">
              <a:rPr lang="en-US" smtClean="0"/>
              <a:t>27</a:t>
            </a:fld>
            <a:endParaRPr lang="en-US"/>
          </a:p>
        </p:txBody>
      </p:sp>
    </p:spTree>
    <p:extLst>
      <p:ext uri="{BB962C8B-B14F-4D97-AF65-F5344CB8AC3E}">
        <p14:creationId xmlns:p14="http://schemas.microsoft.com/office/powerpoint/2010/main" val="28153955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ED517A25-8BEC-4FA1-8CEC-4BDB34ED4C3F}"/>
              </a:ext>
            </a:extLst>
          </p:cNvPr>
          <p:cNvSpPr txBox="1"/>
          <p:nvPr/>
        </p:nvSpPr>
        <p:spPr>
          <a:xfrm>
            <a:off x="16162" y="851523"/>
            <a:ext cx="11702474" cy="3970318"/>
          </a:xfrm>
          <a:prstGeom prst="rect">
            <a:avLst/>
          </a:prstGeom>
          <a:solidFill>
            <a:schemeClr val="accent4">
              <a:lumMod val="20000"/>
              <a:lumOff val="80000"/>
            </a:schemeClr>
          </a:solidFill>
        </p:spPr>
        <p:txBody>
          <a:bodyPr wrap="square" rtlCol="0">
            <a:spAutoFit/>
          </a:bodyPr>
          <a:lstStyle/>
          <a:p>
            <a:pPr algn="just"/>
            <a:r>
              <a:rPr lang="en-US" sz="2800" b="1" dirty="0">
                <a:solidFill>
                  <a:srgbClr val="FF0000"/>
                </a:solidFill>
                <a:latin typeface="Cambria" panose="02040503050406030204" pitchFamily="18" charset="0"/>
                <a:ea typeface="Cambria" panose="02040503050406030204" pitchFamily="18" charset="0"/>
              </a:rPr>
              <a:t>A 2.4 </a:t>
            </a:r>
            <a:r>
              <a:rPr lang="en-US" sz="2800" b="1" dirty="0">
                <a:solidFill>
                  <a:srgbClr val="0000FF"/>
                </a:solidFill>
                <a:latin typeface="Cambria" panose="02040503050406030204" pitchFamily="18" charset="0"/>
                <a:ea typeface="Cambria" panose="02040503050406030204" pitchFamily="18" charset="0"/>
              </a:rPr>
              <a:t>Select plate area as 0.2 cm</a:t>
            </a:r>
            <a:r>
              <a:rPr lang="en-US" sz="2800" b="1" baseline="30000" dirty="0">
                <a:solidFill>
                  <a:srgbClr val="0000FF"/>
                </a:solidFill>
                <a:latin typeface="Cambria" panose="02040503050406030204" pitchFamily="18" charset="0"/>
                <a:ea typeface="Cambria" panose="02040503050406030204" pitchFamily="18" charset="0"/>
              </a:rPr>
              <a:t>2</a:t>
            </a:r>
            <a:r>
              <a:rPr lang="en-US" sz="2800" b="1" dirty="0">
                <a:solidFill>
                  <a:srgbClr val="0000FF"/>
                </a:solidFill>
                <a:latin typeface="Cambria" panose="02040503050406030204" pitchFamily="18" charset="0"/>
                <a:ea typeface="Cambria" panose="02040503050406030204" pitchFamily="18" charset="0"/>
              </a:rPr>
              <a:t>, intensity of light 30 W/m</a:t>
            </a:r>
            <a:r>
              <a:rPr lang="en-US" sz="2800" b="1" baseline="30000" dirty="0">
                <a:solidFill>
                  <a:srgbClr val="0000FF"/>
                </a:solidFill>
                <a:latin typeface="Cambria" panose="02040503050406030204" pitchFamily="18" charset="0"/>
                <a:ea typeface="Cambria" panose="02040503050406030204" pitchFamily="18" charset="0"/>
              </a:rPr>
              <a:t>2</a:t>
            </a:r>
            <a:r>
              <a:rPr lang="en-US" sz="2800" b="1" dirty="0">
                <a:solidFill>
                  <a:srgbClr val="0000FF"/>
                </a:solidFill>
                <a:latin typeface="Cambria" panose="02040503050406030204" pitchFamily="18" charset="0"/>
                <a:ea typeface="Cambria" panose="02040503050406030204" pitchFamily="18" charset="0"/>
              </a:rPr>
              <a:t>, wavelength of incident light equal to 250 nm in the simulator. The stopping potential </a:t>
            </a:r>
          </a:p>
          <a:p>
            <a:pPr algn="just"/>
            <a:endParaRPr lang="en-US" sz="2800" b="1" dirty="0">
              <a:solidFill>
                <a:srgbClr val="0000FF"/>
              </a:solidFill>
              <a:latin typeface="Cambria" panose="02040503050406030204" pitchFamily="18" charset="0"/>
              <a:ea typeface="Cambria" panose="02040503050406030204" pitchFamily="18" charset="0"/>
            </a:endParaRPr>
          </a:p>
          <a:p>
            <a:pPr marL="514350" indent="-514350" algn="just">
              <a:buFontTx/>
              <a:buAutoNum type="alphaUcParenBoth"/>
            </a:pPr>
            <a:r>
              <a:rPr lang="en-US" sz="2800" b="1" dirty="0">
                <a:latin typeface="Cambria" panose="02040503050406030204" pitchFamily="18" charset="0"/>
                <a:ea typeface="Cambria" panose="02040503050406030204" pitchFamily="18" charset="0"/>
              </a:rPr>
              <a:t>is independent of intensity of incident light </a:t>
            </a:r>
          </a:p>
          <a:p>
            <a:pPr marL="514350" indent="-514350" algn="just">
              <a:buFontTx/>
              <a:buAutoNum type="alphaUcParenBoth"/>
            </a:pPr>
            <a:r>
              <a:rPr lang="en-US" sz="2800" b="1" dirty="0">
                <a:latin typeface="Cambria" panose="02040503050406030204" pitchFamily="18" charset="0"/>
                <a:ea typeface="Cambria" panose="02040503050406030204" pitchFamily="18" charset="0"/>
              </a:rPr>
              <a:t>decreases with decrease in intensity of the incident light </a:t>
            </a:r>
          </a:p>
          <a:p>
            <a:pPr marL="514350" indent="-514350" algn="just">
              <a:buFontTx/>
              <a:buAutoNum type="alphaUcParenBoth"/>
            </a:pPr>
            <a:r>
              <a:rPr lang="en-US" sz="2800" b="1" dirty="0">
                <a:latin typeface="Cambria" panose="02040503050406030204" pitchFamily="18" charset="0"/>
                <a:ea typeface="Cambria" panose="02040503050406030204" pitchFamily="18" charset="0"/>
              </a:rPr>
              <a:t>decreases with increase in intensity of the incident light </a:t>
            </a:r>
          </a:p>
          <a:p>
            <a:pPr marL="514350" indent="-514350" algn="just">
              <a:buAutoNum type="alphaUcParenBoth"/>
            </a:pPr>
            <a:r>
              <a:rPr lang="en-US" sz="2800" b="1" dirty="0">
                <a:latin typeface="Cambria" panose="02040503050406030204" pitchFamily="18" charset="0"/>
                <a:ea typeface="Cambria" panose="02040503050406030204" pitchFamily="18" charset="0"/>
              </a:rPr>
              <a:t> The given variables can not be selected in the simulator </a:t>
            </a:r>
          </a:p>
          <a:p>
            <a:pPr marL="514350" indent="-514350" algn="just">
              <a:buAutoNum type="alphaUcParenBoth"/>
            </a:pPr>
            <a:endParaRPr lang="en-US" sz="2800" b="1" dirty="0">
              <a:latin typeface="Cambria" panose="02040503050406030204" pitchFamily="18" charset="0"/>
              <a:ea typeface="Cambria" panose="02040503050406030204" pitchFamily="18" charset="0"/>
            </a:endParaRPr>
          </a:p>
        </p:txBody>
      </p:sp>
      <p:grpSp>
        <p:nvGrpSpPr>
          <p:cNvPr id="4" name="Group 3">
            <a:extLst>
              <a:ext uri="{FF2B5EF4-FFF2-40B4-BE49-F238E27FC236}">
                <a16:creationId xmlns:a16="http://schemas.microsoft.com/office/drawing/2014/main" id="{EF534E05-6112-42FF-A06A-649A75A2C994}"/>
              </a:ext>
            </a:extLst>
          </p:cNvPr>
          <p:cNvGrpSpPr/>
          <p:nvPr/>
        </p:nvGrpSpPr>
        <p:grpSpPr>
          <a:xfrm>
            <a:off x="11342255" y="101447"/>
            <a:ext cx="752765" cy="720435"/>
            <a:chOff x="11406909" y="0"/>
            <a:chExt cx="715819" cy="738908"/>
          </a:xfrm>
          <a:noFill/>
        </p:grpSpPr>
        <p:sp>
          <p:nvSpPr>
            <p:cNvPr id="5" name="Oval 4">
              <a:extLst>
                <a:ext uri="{FF2B5EF4-FFF2-40B4-BE49-F238E27FC236}">
                  <a16:creationId xmlns:a16="http://schemas.microsoft.com/office/drawing/2014/main" id="{E70A4C5D-684A-47CD-9BD7-38CEEA5C32C2}"/>
                </a:ext>
              </a:extLst>
            </p:cNvPr>
            <p:cNvSpPr/>
            <p:nvPr/>
          </p:nvSpPr>
          <p:spPr>
            <a:xfrm>
              <a:off x="11406909" y="0"/>
              <a:ext cx="715819" cy="738908"/>
            </a:xfrm>
            <a:prstGeom prst="ellipse">
              <a:avLst/>
            </a:prstGeom>
            <a:grp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9FC745D1-A532-495A-ADCB-2DF52AD73973}"/>
                </a:ext>
              </a:extLst>
            </p:cNvPr>
            <p:cNvSpPr txBox="1"/>
            <p:nvPr/>
          </p:nvSpPr>
          <p:spPr>
            <a:xfrm>
              <a:off x="11530445" y="27710"/>
              <a:ext cx="468745" cy="707886"/>
            </a:xfrm>
            <a:prstGeom prst="rect">
              <a:avLst/>
            </a:prstGeom>
            <a:grpFill/>
          </p:spPr>
          <p:txBody>
            <a:bodyPr wrap="square" rtlCol="0">
              <a:spAutoFit/>
            </a:bodyPr>
            <a:lstStyle/>
            <a:p>
              <a:r>
                <a:rPr lang="en-US" sz="4000" b="1" dirty="0">
                  <a:solidFill>
                    <a:srgbClr val="0000FF"/>
                  </a:solidFill>
                  <a:latin typeface="Cambria" panose="02040503050406030204" pitchFamily="18" charset="0"/>
                  <a:ea typeface="Cambria" panose="02040503050406030204" pitchFamily="18" charset="0"/>
                </a:rPr>
                <a:t>A</a:t>
              </a:r>
            </a:p>
          </p:txBody>
        </p:sp>
      </p:grpSp>
      <p:sp>
        <p:nvSpPr>
          <p:cNvPr id="7" name="TextBox 6">
            <a:extLst>
              <a:ext uri="{FF2B5EF4-FFF2-40B4-BE49-F238E27FC236}">
                <a16:creationId xmlns:a16="http://schemas.microsoft.com/office/drawing/2014/main" id="{054D2239-24B4-409E-A66F-39487FAE4655}"/>
              </a:ext>
            </a:extLst>
          </p:cNvPr>
          <p:cNvSpPr txBox="1"/>
          <p:nvPr/>
        </p:nvSpPr>
        <p:spPr>
          <a:xfrm>
            <a:off x="0" y="0"/>
            <a:ext cx="3805382" cy="461665"/>
          </a:xfrm>
          <a:prstGeom prst="rect">
            <a:avLst/>
          </a:prstGeom>
          <a:solidFill>
            <a:schemeClr val="bg1">
              <a:lumMod val="95000"/>
            </a:schemeClr>
          </a:solidFill>
        </p:spPr>
        <p:txBody>
          <a:bodyPr wrap="square" rtlCol="0">
            <a:spAutoFit/>
          </a:bodyPr>
          <a:lstStyle/>
          <a:p>
            <a:r>
              <a:rPr lang="en-US" sz="2400" b="1" dirty="0">
                <a:solidFill>
                  <a:srgbClr val="0000FF"/>
                </a:solidFill>
                <a:latin typeface="Cambria" panose="02040503050406030204" pitchFamily="18" charset="0"/>
                <a:ea typeface="Cambria" panose="02040503050406030204" pitchFamily="18" charset="0"/>
              </a:rPr>
              <a:t>Activity based question  </a:t>
            </a:r>
          </a:p>
        </p:txBody>
      </p:sp>
      <p:sp>
        <p:nvSpPr>
          <p:cNvPr id="2" name="Slide Number Placeholder 1">
            <a:extLst>
              <a:ext uri="{FF2B5EF4-FFF2-40B4-BE49-F238E27FC236}">
                <a16:creationId xmlns:a16="http://schemas.microsoft.com/office/drawing/2014/main" id="{2DB5DD58-2015-44C0-83FB-4077E9A44492}"/>
              </a:ext>
            </a:extLst>
          </p:cNvPr>
          <p:cNvSpPr>
            <a:spLocks noGrp="1"/>
          </p:cNvSpPr>
          <p:nvPr>
            <p:ph type="sldNum" sz="quarter" idx="12"/>
          </p:nvPr>
        </p:nvSpPr>
        <p:spPr/>
        <p:txBody>
          <a:bodyPr/>
          <a:lstStyle/>
          <a:p>
            <a:fld id="{05D0AD6E-842F-4A21-B483-616409CB61A0}" type="slidenum">
              <a:rPr lang="en-US" smtClean="0"/>
              <a:t>28</a:t>
            </a:fld>
            <a:endParaRPr lang="en-US"/>
          </a:p>
        </p:txBody>
      </p:sp>
    </p:spTree>
    <p:extLst>
      <p:ext uri="{BB962C8B-B14F-4D97-AF65-F5344CB8AC3E}">
        <p14:creationId xmlns:p14="http://schemas.microsoft.com/office/powerpoint/2010/main" val="20161991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ED517A25-8BEC-4FA1-8CEC-4BDB34ED4C3F}"/>
              </a:ext>
            </a:extLst>
          </p:cNvPr>
          <p:cNvSpPr txBox="1"/>
          <p:nvPr/>
        </p:nvSpPr>
        <p:spPr>
          <a:xfrm>
            <a:off x="16162" y="845670"/>
            <a:ext cx="11702474" cy="3539430"/>
          </a:xfrm>
          <a:prstGeom prst="rect">
            <a:avLst/>
          </a:prstGeom>
          <a:solidFill>
            <a:schemeClr val="accent4">
              <a:lumMod val="20000"/>
              <a:lumOff val="80000"/>
            </a:schemeClr>
          </a:solidFill>
        </p:spPr>
        <p:txBody>
          <a:bodyPr wrap="square" rtlCol="0">
            <a:spAutoFit/>
          </a:bodyPr>
          <a:lstStyle/>
          <a:p>
            <a:pPr algn="just"/>
            <a:r>
              <a:rPr lang="en-US" sz="2800" b="1" dirty="0">
                <a:solidFill>
                  <a:srgbClr val="FF0000"/>
                </a:solidFill>
                <a:latin typeface="Cambria" panose="02040503050406030204" pitchFamily="18" charset="0"/>
                <a:ea typeface="Cambria" panose="02040503050406030204" pitchFamily="18" charset="0"/>
              </a:rPr>
              <a:t>A 2.5 </a:t>
            </a:r>
            <a:r>
              <a:rPr lang="en-US" sz="2800" b="1" dirty="0">
                <a:solidFill>
                  <a:srgbClr val="0000FF"/>
                </a:solidFill>
                <a:latin typeface="Cambria" panose="02040503050406030204" pitchFamily="18" charset="0"/>
                <a:ea typeface="Cambria" panose="02040503050406030204" pitchFamily="18" charset="0"/>
              </a:rPr>
              <a:t>Consider light of wavelength 360 nm is incident on the cathode material. The frequency of the incident light is </a:t>
            </a:r>
          </a:p>
          <a:p>
            <a:pPr marL="514350" indent="-514350" algn="just">
              <a:buFontTx/>
              <a:buAutoNum type="alphaUcParenBoth"/>
            </a:pPr>
            <a:endParaRPr lang="en-US" sz="2800" b="1" dirty="0">
              <a:solidFill>
                <a:srgbClr val="0000FF"/>
              </a:solidFill>
              <a:latin typeface="Cambria" panose="02040503050406030204" pitchFamily="18" charset="0"/>
              <a:ea typeface="Cambria" panose="02040503050406030204" pitchFamily="18" charset="0"/>
            </a:endParaRPr>
          </a:p>
          <a:p>
            <a:pPr marL="514350" indent="-514350" algn="just">
              <a:buFontTx/>
              <a:buAutoNum type="alphaUcParenBoth"/>
            </a:pPr>
            <a:r>
              <a:rPr lang="en-US" sz="2800" b="1" dirty="0">
                <a:latin typeface="Cambria" panose="02040503050406030204" pitchFamily="18" charset="0"/>
                <a:ea typeface="Cambria" panose="02040503050406030204" pitchFamily="18" charset="0"/>
              </a:rPr>
              <a:t> 1.20× 10</a:t>
            </a:r>
            <a:r>
              <a:rPr lang="en-US" sz="2800" b="1" baseline="30000" dirty="0">
                <a:latin typeface="Cambria" panose="02040503050406030204" pitchFamily="18" charset="0"/>
                <a:ea typeface="Cambria" panose="02040503050406030204" pitchFamily="18" charset="0"/>
              </a:rPr>
              <a:t>15</a:t>
            </a:r>
            <a:r>
              <a:rPr lang="en-US" sz="2800" b="1" dirty="0">
                <a:latin typeface="Cambria" panose="02040503050406030204" pitchFamily="18" charset="0"/>
                <a:ea typeface="Cambria" panose="02040503050406030204" pitchFamily="18" charset="0"/>
              </a:rPr>
              <a:t>  MHz</a:t>
            </a:r>
          </a:p>
          <a:p>
            <a:pPr marL="514350" indent="-514350" algn="just">
              <a:buFontTx/>
              <a:buAutoNum type="alphaUcParenBoth"/>
            </a:pPr>
            <a:r>
              <a:rPr lang="en-US" sz="2800" b="1" dirty="0">
                <a:latin typeface="Cambria" panose="02040503050406030204" pitchFamily="18" charset="0"/>
                <a:ea typeface="Cambria" panose="02040503050406030204" pitchFamily="18" charset="0"/>
              </a:rPr>
              <a:t> 83.3              THz</a:t>
            </a:r>
          </a:p>
          <a:p>
            <a:pPr marL="514350" indent="-514350" algn="just">
              <a:buFontTx/>
              <a:buAutoNum type="alphaUcParenBoth"/>
            </a:pPr>
            <a:r>
              <a:rPr lang="en-US" sz="2800" b="1" dirty="0">
                <a:latin typeface="Cambria" panose="02040503050406030204" pitchFamily="18" charset="0"/>
                <a:ea typeface="Cambria" panose="02040503050406030204" pitchFamily="18" charset="0"/>
              </a:rPr>
              <a:t>1.20× 10</a:t>
            </a:r>
            <a:r>
              <a:rPr lang="en-US" sz="2800" b="1" baseline="30000" dirty="0">
                <a:latin typeface="Cambria" panose="02040503050406030204" pitchFamily="18" charset="0"/>
                <a:ea typeface="Cambria" panose="02040503050406030204" pitchFamily="18" charset="0"/>
              </a:rPr>
              <a:t>15</a:t>
            </a:r>
            <a:r>
              <a:rPr lang="en-US" sz="2800" b="1" dirty="0">
                <a:latin typeface="Cambria" panose="02040503050406030204" pitchFamily="18" charset="0"/>
                <a:ea typeface="Cambria" panose="02040503050406030204" pitchFamily="18" charset="0"/>
              </a:rPr>
              <a:t>   kHz</a:t>
            </a:r>
          </a:p>
          <a:p>
            <a:pPr marL="514350" indent="-514350" algn="just">
              <a:buFontTx/>
              <a:buAutoNum type="alphaUcParenBoth"/>
            </a:pPr>
            <a:r>
              <a:rPr lang="en-US" sz="2800" b="1" dirty="0">
                <a:latin typeface="Cambria" panose="02040503050406030204" pitchFamily="18" charset="0"/>
                <a:ea typeface="Cambria" panose="02040503050406030204" pitchFamily="18" charset="0"/>
              </a:rPr>
              <a:t>8.33× 10</a:t>
            </a:r>
            <a:r>
              <a:rPr lang="en-US" sz="2800" b="1" baseline="30000" dirty="0">
                <a:latin typeface="Cambria" panose="02040503050406030204" pitchFamily="18" charset="0"/>
                <a:ea typeface="Cambria" panose="02040503050406030204" pitchFamily="18" charset="0"/>
              </a:rPr>
              <a:t>14</a:t>
            </a:r>
            <a:r>
              <a:rPr lang="en-US" sz="2800" b="1" dirty="0">
                <a:latin typeface="Cambria" panose="02040503050406030204" pitchFamily="18" charset="0"/>
                <a:ea typeface="Cambria" panose="02040503050406030204" pitchFamily="18" charset="0"/>
              </a:rPr>
              <a:t>  Hz</a:t>
            </a:r>
          </a:p>
          <a:p>
            <a:pPr marL="514350" indent="-514350" algn="just">
              <a:buAutoNum type="alphaUcParenBoth"/>
            </a:pPr>
            <a:endParaRPr lang="en-US" sz="2800" b="1" dirty="0">
              <a:latin typeface="Cambria" panose="02040503050406030204" pitchFamily="18" charset="0"/>
              <a:ea typeface="Cambria" panose="02040503050406030204" pitchFamily="18" charset="0"/>
            </a:endParaRPr>
          </a:p>
        </p:txBody>
      </p:sp>
      <p:grpSp>
        <p:nvGrpSpPr>
          <p:cNvPr id="4" name="Group 3">
            <a:extLst>
              <a:ext uri="{FF2B5EF4-FFF2-40B4-BE49-F238E27FC236}">
                <a16:creationId xmlns:a16="http://schemas.microsoft.com/office/drawing/2014/main" id="{EF534E05-6112-42FF-A06A-649A75A2C994}"/>
              </a:ext>
            </a:extLst>
          </p:cNvPr>
          <p:cNvGrpSpPr/>
          <p:nvPr/>
        </p:nvGrpSpPr>
        <p:grpSpPr>
          <a:xfrm>
            <a:off x="11342255" y="101447"/>
            <a:ext cx="752765" cy="720435"/>
            <a:chOff x="11406909" y="0"/>
            <a:chExt cx="715819" cy="738908"/>
          </a:xfrm>
          <a:noFill/>
        </p:grpSpPr>
        <p:sp>
          <p:nvSpPr>
            <p:cNvPr id="5" name="Oval 4">
              <a:extLst>
                <a:ext uri="{FF2B5EF4-FFF2-40B4-BE49-F238E27FC236}">
                  <a16:creationId xmlns:a16="http://schemas.microsoft.com/office/drawing/2014/main" id="{E70A4C5D-684A-47CD-9BD7-38CEEA5C32C2}"/>
                </a:ext>
              </a:extLst>
            </p:cNvPr>
            <p:cNvSpPr/>
            <p:nvPr/>
          </p:nvSpPr>
          <p:spPr>
            <a:xfrm>
              <a:off x="11406909" y="0"/>
              <a:ext cx="715819" cy="738908"/>
            </a:xfrm>
            <a:prstGeom prst="ellipse">
              <a:avLst/>
            </a:prstGeom>
            <a:grp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9FC745D1-A532-495A-ADCB-2DF52AD73973}"/>
                </a:ext>
              </a:extLst>
            </p:cNvPr>
            <p:cNvSpPr txBox="1"/>
            <p:nvPr/>
          </p:nvSpPr>
          <p:spPr>
            <a:xfrm>
              <a:off x="11530445" y="27710"/>
              <a:ext cx="468745" cy="707886"/>
            </a:xfrm>
            <a:prstGeom prst="rect">
              <a:avLst/>
            </a:prstGeom>
            <a:grpFill/>
          </p:spPr>
          <p:txBody>
            <a:bodyPr wrap="square" rtlCol="0">
              <a:spAutoFit/>
            </a:bodyPr>
            <a:lstStyle/>
            <a:p>
              <a:r>
                <a:rPr lang="en-US" sz="4000" b="1" dirty="0">
                  <a:solidFill>
                    <a:srgbClr val="0000FF"/>
                  </a:solidFill>
                  <a:latin typeface="Cambria" panose="02040503050406030204" pitchFamily="18" charset="0"/>
                  <a:ea typeface="Cambria" panose="02040503050406030204" pitchFamily="18" charset="0"/>
                </a:rPr>
                <a:t>A</a:t>
              </a:r>
            </a:p>
          </p:txBody>
        </p:sp>
      </p:grpSp>
      <p:sp>
        <p:nvSpPr>
          <p:cNvPr id="7" name="TextBox 6">
            <a:extLst>
              <a:ext uri="{FF2B5EF4-FFF2-40B4-BE49-F238E27FC236}">
                <a16:creationId xmlns:a16="http://schemas.microsoft.com/office/drawing/2014/main" id="{054D2239-24B4-409E-A66F-39487FAE4655}"/>
              </a:ext>
            </a:extLst>
          </p:cNvPr>
          <p:cNvSpPr txBox="1"/>
          <p:nvPr/>
        </p:nvSpPr>
        <p:spPr>
          <a:xfrm>
            <a:off x="0" y="0"/>
            <a:ext cx="3805382" cy="461665"/>
          </a:xfrm>
          <a:prstGeom prst="rect">
            <a:avLst/>
          </a:prstGeom>
          <a:solidFill>
            <a:schemeClr val="bg1">
              <a:lumMod val="95000"/>
            </a:schemeClr>
          </a:solidFill>
        </p:spPr>
        <p:txBody>
          <a:bodyPr wrap="square" rtlCol="0">
            <a:spAutoFit/>
          </a:bodyPr>
          <a:lstStyle/>
          <a:p>
            <a:r>
              <a:rPr lang="en-US" sz="2400" b="1" dirty="0">
                <a:solidFill>
                  <a:srgbClr val="0000FF"/>
                </a:solidFill>
                <a:latin typeface="Cambria" panose="02040503050406030204" pitchFamily="18" charset="0"/>
                <a:ea typeface="Cambria" panose="02040503050406030204" pitchFamily="18" charset="0"/>
              </a:rPr>
              <a:t>Activity based question  </a:t>
            </a:r>
          </a:p>
        </p:txBody>
      </p:sp>
      <p:sp>
        <p:nvSpPr>
          <p:cNvPr id="2" name="Slide Number Placeholder 1">
            <a:extLst>
              <a:ext uri="{FF2B5EF4-FFF2-40B4-BE49-F238E27FC236}">
                <a16:creationId xmlns:a16="http://schemas.microsoft.com/office/drawing/2014/main" id="{63B3BDC8-A923-47EC-B69E-26F5503FC153}"/>
              </a:ext>
            </a:extLst>
          </p:cNvPr>
          <p:cNvSpPr>
            <a:spLocks noGrp="1"/>
          </p:cNvSpPr>
          <p:nvPr>
            <p:ph type="sldNum" sz="quarter" idx="12"/>
          </p:nvPr>
        </p:nvSpPr>
        <p:spPr/>
        <p:txBody>
          <a:bodyPr/>
          <a:lstStyle/>
          <a:p>
            <a:fld id="{05D0AD6E-842F-4A21-B483-616409CB61A0}" type="slidenum">
              <a:rPr lang="en-US" smtClean="0"/>
              <a:t>29</a:t>
            </a:fld>
            <a:endParaRPr lang="en-US"/>
          </a:p>
        </p:txBody>
      </p:sp>
    </p:spTree>
    <p:extLst>
      <p:ext uri="{BB962C8B-B14F-4D97-AF65-F5344CB8AC3E}">
        <p14:creationId xmlns:p14="http://schemas.microsoft.com/office/powerpoint/2010/main" val="21791923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C88669A-4FF6-4582-B100-B2ED250119F0}"/>
              </a:ext>
            </a:extLst>
          </p:cNvPr>
          <p:cNvSpPr>
            <a:spLocks noGrp="1"/>
          </p:cNvSpPr>
          <p:nvPr>
            <p:ph type="sldNum" sz="quarter" idx="12"/>
          </p:nvPr>
        </p:nvSpPr>
        <p:spPr/>
        <p:txBody>
          <a:bodyPr/>
          <a:lstStyle/>
          <a:p>
            <a:fld id="{A9CFE4FA-4966-4C66-8E35-E506611F709F}" type="slidenum">
              <a:rPr lang="en-US" smtClean="0"/>
              <a:t>3</a:t>
            </a:fld>
            <a:endParaRPr lang="en-US"/>
          </a:p>
        </p:txBody>
      </p:sp>
      <p:sp>
        <p:nvSpPr>
          <p:cNvPr id="3" name="TextBox 2">
            <a:extLst>
              <a:ext uri="{FF2B5EF4-FFF2-40B4-BE49-F238E27FC236}">
                <a16:creationId xmlns:a16="http://schemas.microsoft.com/office/drawing/2014/main" id="{22022B65-9275-4D82-99AD-679E7C210213}"/>
              </a:ext>
            </a:extLst>
          </p:cNvPr>
          <p:cNvSpPr txBox="1"/>
          <p:nvPr/>
        </p:nvSpPr>
        <p:spPr>
          <a:xfrm>
            <a:off x="1858184" y="739735"/>
            <a:ext cx="8682182" cy="830997"/>
          </a:xfrm>
          <a:prstGeom prst="rect">
            <a:avLst/>
          </a:prstGeom>
          <a:noFill/>
        </p:spPr>
        <p:txBody>
          <a:bodyPr wrap="square" rtlCol="0">
            <a:spAutoFit/>
          </a:bodyPr>
          <a:lstStyle/>
          <a:p>
            <a:pPr algn="ctr"/>
            <a:r>
              <a:rPr lang="en-US" sz="4800" b="1" u="sng" dirty="0">
                <a:solidFill>
                  <a:srgbClr val="0000FF"/>
                </a:solidFill>
                <a:latin typeface="Cambria" panose="02040503050406030204" pitchFamily="18" charset="0"/>
                <a:ea typeface="Cambria" panose="02040503050406030204" pitchFamily="18" charset="0"/>
              </a:rPr>
              <a:t>Basic Understandings </a:t>
            </a:r>
          </a:p>
        </p:txBody>
      </p:sp>
    </p:spTree>
    <p:extLst>
      <p:ext uri="{BB962C8B-B14F-4D97-AF65-F5344CB8AC3E}">
        <p14:creationId xmlns:p14="http://schemas.microsoft.com/office/powerpoint/2010/main" val="12384579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This figure shows the schematics of an experimental setup to study the photoelectric effect. The anode and cathode are enclosed in an evacuated glass tube. The voltmeter measures the electric potential difference between the electrodes, and the ammeter measures the photocurrent. Cathode is exposed to the incident light that causes electron flow to the anode.">
            <a:extLst>
              <a:ext uri="{FF2B5EF4-FFF2-40B4-BE49-F238E27FC236}">
                <a16:creationId xmlns:a16="http://schemas.microsoft.com/office/drawing/2014/main" id="{FAE4AC28-3E54-47D8-8BA6-461D13692B3F}"/>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7764827" y="575361"/>
            <a:ext cx="3863756" cy="4358931"/>
          </a:xfrm>
          <a:prstGeom prst="rect">
            <a:avLst/>
          </a:prstGeom>
        </p:spPr>
      </p:pic>
      <p:sp>
        <p:nvSpPr>
          <p:cNvPr id="9" name="TextBox 8">
            <a:extLst>
              <a:ext uri="{FF2B5EF4-FFF2-40B4-BE49-F238E27FC236}">
                <a16:creationId xmlns:a16="http://schemas.microsoft.com/office/drawing/2014/main" id="{3E5EED5F-2114-4168-BBDA-FDA71457868E}"/>
              </a:ext>
            </a:extLst>
          </p:cNvPr>
          <p:cNvSpPr txBox="1"/>
          <p:nvPr/>
        </p:nvSpPr>
        <p:spPr>
          <a:xfrm>
            <a:off x="7764827" y="5142050"/>
            <a:ext cx="4427173" cy="1015663"/>
          </a:xfrm>
          <a:prstGeom prst="rect">
            <a:avLst/>
          </a:prstGeom>
          <a:noFill/>
        </p:spPr>
        <p:txBody>
          <a:bodyPr wrap="square">
            <a:spAutoFit/>
          </a:bodyPr>
          <a:lstStyle/>
          <a:p>
            <a:pPr algn="just"/>
            <a:r>
              <a:rPr lang="en-US" sz="1200" i="1" dirty="0">
                <a:latin typeface="Cambria" panose="02040503050406030204" pitchFamily="18" charset="0"/>
                <a:ea typeface="Cambria" panose="02040503050406030204" pitchFamily="18" charset="0"/>
              </a:rPr>
              <a:t>Fig. An experimental setup to study the photoelectric effect. The anode and cathode are enclosed in an evacuated glass tube. The voltmeter measures the electric potential difference between the electrodes, and the ammeter measures the photocurrent. The incident radiation is monochromatic.</a:t>
            </a:r>
          </a:p>
        </p:txBody>
      </p:sp>
      <p:sp>
        <p:nvSpPr>
          <p:cNvPr id="13" name="TextBox 12">
            <a:extLst>
              <a:ext uri="{FF2B5EF4-FFF2-40B4-BE49-F238E27FC236}">
                <a16:creationId xmlns:a16="http://schemas.microsoft.com/office/drawing/2014/main" id="{EDA6B7BE-B19E-466C-A84F-9D217006770D}"/>
              </a:ext>
            </a:extLst>
          </p:cNvPr>
          <p:cNvSpPr txBox="1"/>
          <p:nvPr/>
        </p:nvSpPr>
        <p:spPr>
          <a:xfrm>
            <a:off x="61700" y="1078279"/>
            <a:ext cx="7549064" cy="3539430"/>
          </a:xfrm>
          <a:prstGeom prst="rect">
            <a:avLst/>
          </a:prstGeom>
          <a:solidFill>
            <a:schemeClr val="accent6">
              <a:lumMod val="20000"/>
              <a:lumOff val="80000"/>
            </a:schemeClr>
          </a:solidFill>
        </p:spPr>
        <p:txBody>
          <a:bodyPr wrap="square">
            <a:spAutoFit/>
          </a:bodyPr>
          <a:lstStyle/>
          <a:p>
            <a:pPr algn="just"/>
            <a:r>
              <a:rPr lang="en-US" sz="3200" b="1" dirty="0">
                <a:latin typeface="Cambria" panose="02040503050406030204" pitchFamily="18" charset="0"/>
                <a:ea typeface="Cambria" panose="02040503050406030204" pitchFamily="18" charset="0"/>
              </a:rPr>
              <a:t>When light of suitable frequency is incident onto a clean metal surface it will cause electrons to leave that surface (the light will eject the electrons from the surface). This is called photoelectric effect and the electrons are called photoelectrons.</a:t>
            </a:r>
          </a:p>
        </p:txBody>
      </p:sp>
      <p:sp>
        <p:nvSpPr>
          <p:cNvPr id="15" name="TextBox 14">
            <a:extLst>
              <a:ext uri="{FF2B5EF4-FFF2-40B4-BE49-F238E27FC236}">
                <a16:creationId xmlns:a16="http://schemas.microsoft.com/office/drawing/2014/main" id="{B2FC8A81-7C5D-4C56-B80E-8F4DA360D2C9}"/>
              </a:ext>
            </a:extLst>
          </p:cNvPr>
          <p:cNvSpPr txBox="1"/>
          <p:nvPr/>
        </p:nvSpPr>
        <p:spPr>
          <a:xfrm>
            <a:off x="61700" y="5386842"/>
            <a:ext cx="7703127" cy="1077218"/>
          </a:xfrm>
          <a:prstGeom prst="rect">
            <a:avLst/>
          </a:prstGeom>
          <a:noFill/>
        </p:spPr>
        <p:txBody>
          <a:bodyPr wrap="square">
            <a:spAutoFit/>
          </a:bodyPr>
          <a:lstStyle/>
          <a:p>
            <a:pPr algn="just"/>
            <a:r>
              <a:rPr lang="en-US" sz="1600" dirty="0">
                <a:solidFill>
                  <a:srgbClr val="C00000"/>
                </a:solidFill>
                <a:latin typeface="Cambria" panose="02040503050406030204" pitchFamily="18" charset="0"/>
                <a:ea typeface="Cambria" panose="02040503050406030204" pitchFamily="18" charset="0"/>
              </a:rPr>
              <a:t>Materials: Alkali metals like lithium, sodium, potassium etc. are found to be very photo-sensitive. They emit electrons even when ordinary visible light falls on them. Experiments show that with light of suitable frequencies(ultraviolet rays, X-rays and ɣ-rays) almost all metals exhibit photoelectric effect</a:t>
            </a:r>
            <a:r>
              <a:rPr lang="en-US" sz="1600" dirty="0">
                <a:latin typeface="Cambria" panose="02040503050406030204" pitchFamily="18" charset="0"/>
                <a:ea typeface="Cambria" panose="02040503050406030204" pitchFamily="18" charset="0"/>
              </a:rPr>
              <a:t>.</a:t>
            </a:r>
          </a:p>
        </p:txBody>
      </p:sp>
      <p:sp>
        <p:nvSpPr>
          <p:cNvPr id="19" name="TextBox 18">
            <a:extLst>
              <a:ext uri="{FF2B5EF4-FFF2-40B4-BE49-F238E27FC236}">
                <a16:creationId xmlns:a16="http://schemas.microsoft.com/office/drawing/2014/main" id="{5B362E42-FF93-45D4-9456-B132E241DFBE}"/>
              </a:ext>
            </a:extLst>
          </p:cNvPr>
          <p:cNvSpPr txBox="1"/>
          <p:nvPr/>
        </p:nvSpPr>
        <p:spPr>
          <a:xfrm>
            <a:off x="61700" y="227153"/>
            <a:ext cx="6262254" cy="646331"/>
          </a:xfrm>
          <a:prstGeom prst="rect">
            <a:avLst/>
          </a:prstGeom>
          <a:noFill/>
        </p:spPr>
        <p:txBody>
          <a:bodyPr wrap="square">
            <a:spAutoFit/>
          </a:bodyPr>
          <a:lstStyle/>
          <a:p>
            <a:r>
              <a:rPr lang="en-US" sz="3600" b="1" dirty="0">
                <a:solidFill>
                  <a:srgbClr val="FF0000"/>
                </a:solidFill>
                <a:latin typeface="Cambria" panose="02040503050406030204" pitchFamily="18" charset="0"/>
                <a:ea typeface="Cambria" panose="02040503050406030204" pitchFamily="18" charset="0"/>
              </a:rPr>
              <a:t>What is photoelectric effect?</a:t>
            </a:r>
          </a:p>
        </p:txBody>
      </p:sp>
      <p:sp>
        <p:nvSpPr>
          <p:cNvPr id="23" name="TextBox 22">
            <a:extLst>
              <a:ext uri="{FF2B5EF4-FFF2-40B4-BE49-F238E27FC236}">
                <a16:creationId xmlns:a16="http://schemas.microsoft.com/office/drawing/2014/main" id="{363BC656-0F6A-44F2-B75C-AE947C70012E}"/>
              </a:ext>
            </a:extLst>
          </p:cNvPr>
          <p:cNvSpPr txBox="1"/>
          <p:nvPr/>
        </p:nvSpPr>
        <p:spPr>
          <a:xfrm>
            <a:off x="8568924" y="6557314"/>
            <a:ext cx="2911876" cy="246221"/>
          </a:xfrm>
          <a:prstGeom prst="rect">
            <a:avLst/>
          </a:prstGeom>
          <a:noFill/>
        </p:spPr>
        <p:txBody>
          <a:bodyPr wrap="square" rtlCol="0">
            <a:spAutoFit/>
          </a:bodyPr>
          <a:lstStyle/>
          <a:p>
            <a:r>
              <a:rPr lang="en-US" sz="1000" dirty="0"/>
              <a:t>Ref: Concept of Modern Physics  by  Arthur Beiser</a:t>
            </a:r>
          </a:p>
        </p:txBody>
      </p:sp>
      <p:sp>
        <p:nvSpPr>
          <p:cNvPr id="25" name="TextBox 24">
            <a:extLst>
              <a:ext uri="{FF2B5EF4-FFF2-40B4-BE49-F238E27FC236}">
                <a16:creationId xmlns:a16="http://schemas.microsoft.com/office/drawing/2014/main" id="{8217F6ED-B43D-4441-AC7C-66BDCFD4B1CD}"/>
              </a:ext>
            </a:extLst>
          </p:cNvPr>
          <p:cNvSpPr txBox="1"/>
          <p:nvPr/>
        </p:nvSpPr>
        <p:spPr>
          <a:xfrm>
            <a:off x="61700" y="6557314"/>
            <a:ext cx="3561377" cy="276999"/>
          </a:xfrm>
          <a:prstGeom prst="rect">
            <a:avLst/>
          </a:prstGeom>
          <a:noFill/>
        </p:spPr>
        <p:txBody>
          <a:bodyPr wrap="square" rtlCol="0">
            <a:spAutoFit/>
          </a:bodyPr>
          <a:lstStyle/>
          <a:p>
            <a:r>
              <a:rPr lang="en-US" sz="1200" dirty="0">
                <a:latin typeface="Cambria" panose="02040503050406030204" pitchFamily="18" charset="0"/>
                <a:ea typeface="Cambria" panose="02040503050406030204" pitchFamily="18" charset="0"/>
              </a:rPr>
              <a:t>@Dr. Subhojyoti Sinha</a:t>
            </a:r>
          </a:p>
        </p:txBody>
      </p:sp>
      <p:sp>
        <p:nvSpPr>
          <p:cNvPr id="26" name="Slide Number Placeholder 25">
            <a:extLst>
              <a:ext uri="{FF2B5EF4-FFF2-40B4-BE49-F238E27FC236}">
                <a16:creationId xmlns:a16="http://schemas.microsoft.com/office/drawing/2014/main" id="{D2680E1C-7F71-481A-82CA-B9AB9EA0E252}"/>
              </a:ext>
            </a:extLst>
          </p:cNvPr>
          <p:cNvSpPr>
            <a:spLocks noGrp="1"/>
          </p:cNvSpPr>
          <p:nvPr>
            <p:ph type="sldNum" sz="quarter" idx="12"/>
          </p:nvPr>
        </p:nvSpPr>
        <p:spPr/>
        <p:txBody>
          <a:bodyPr/>
          <a:lstStyle/>
          <a:p>
            <a:fld id="{9C46423A-6DCA-4BC5-B288-C2EBB36ACA1B}" type="slidenum">
              <a:rPr lang="en-US" smtClean="0"/>
              <a:t>4</a:t>
            </a:fld>
            <a:endParaRPr lang="en-US"/>
          </a:p>
        </p:txBody>
      </p:sp>
    </p:spTree>
    <p:extLst>
      <p:ext uri="{BB962C8B-B14F-4D97-AF65-F5344CB8AC3E}">
        <p14:creationId xmlns:p14="http://schemas.microsoft.com/office/powerpoint/2010/main" val="3156083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B0D11B7-244E-45DF-999F-28A4D3C608D2}"/>
              </a:ext>
            </a:extLst>
          </p:cNvPr>
          <p:cNvSpPr txBox="1"/>
          <p:nvPr/>
        </p:nvSpPr>
        <p:spPr>
          <a:xfrm>
            <a:off x="170588" y="631250"/>
            <a:ext cx="6932175" cy="5632311"/>
          </a:xfrm>
          <a:prstGeom prst="rect">
            <a:avLst/>
          </a:prstGeom>
          <a:noFill/>
        </p:spPr>
        <p:txBody>
          <a:bodyPr wrap="square">
            <a:spAutoFit/>
          </a:bodyPr>
          <a:lstStyle/>
          <a:p>
            <a:pPr algn="just"/>
            <a:r>
              <a:rPr lang="en-US" b="1" dirty="0">
                <a:solidFill>
                  <a:srgbClr val="0000FF"/>
                </a:solidFill>
                <a:latin typeface="Cambria" panose="02040503050406030204" pitchFamily="18" charset="0"/>
                <a:ea typeface="Cambria" panose="02040503050406030204" pitchFamily="18" charset="0"/>
              </a:rPr>
              <a:t>(1) If the frequency of the incident radiation is greater than the threshold frequency (ʋ</a:t>
            </a:r>
            <a:r>
              <a:rPr lang="en-US" b="1" baseline="-25000" dirty="0">
                <a:solidFill>
                  <a:srgbClr val="0000FF"/>
                </a:solidFill>
                <a:latin typeface="Cambria" panose="02040503050406030204" pitchFamily="18" charset="0"/>
                <a:ea typeface="Cambria" panose="02040503050406030204" pitchFamily="18" charset="0"/>
              </a:rPr>
              <a:t>0</a:t>
            </a:r>
            <a:r>
              <a:rPr lang="en-US" b="1" dirty="0">
                <a:solidFill>
                  <a:srgbClr val="0000FF"/>
                </a:solidFill>
                <a:latin typeface="Cambria" panose="02040503050406030204" pitchFamily="18" charset="0"/>
                <a:ea typeface="Cambria" panose="02040503050406030204" pitchFamily="18" charset="0"/>
              </a:rPr>
              <a:t>) (certain minimum frequency), only then the emission of electrons takes place.</a:t>
            </a:r>
          </a:p>
          <a:p>
            <a:pPr algn="just"/>
            <a:endParaRPr lang="en-US" b="1" dirty="0">
              <a:latin typeface="Cambria" panose="02040503050406030204" pitchFamily="18" charset="0"/>
              <a:ea typeface="Cambria" panose="02040503050406030204" pitchFamily="18" charset="0"/>
            </a:endParaRPr>
          </a:p>
          <a:p>
            <a:pPr algn="just"/>
            <a:r>
              <a:rPr lang="en-US" b="1" dirty="0">
                <a:latin typeface="Cambria" panose="02040503050406030204" pitchFamily="18" charset="0"/>
                <a:ea typeface="Cambria" panose="02040503050406030204" pitchFamily="18" charset="0"/>
              </a:rPr>
              <a:t>(2) There is no time lag between illumination of the metal surface and the emission of electrons.</a:t>
            </a:r>
          </a:p>
          <a:p>
            <a:pPr algn="just"/>
            <a:endParaRPr lang="en-US" b="1" dirty="0">
              <a:latin typeface="Cambria" panose="02040503050406030204" pitchFamily="18" charset="0"/>
              <a:ea typeface="Cambria" panose="02040503050406030204" pitchFamily="18" charset="0"/>
            </a:endParaRPr>
          </a:p>
          <a:p>
            <a:pPr algn="just"/>
            <a:r>
              <a:rPr lang="en-US" b="1" dirty="0">
                <a:solidFill>
                  <a:srgbClr val="0000FF"/>
                </a:solidFill>
                <a:latin typeface="Cambria" panose="02040503050406030204" pitchFamily="18" charset="0"/>
                <a:ea typeface="Cambria" panose="02040503050406030204" pitchFamily="18" charset="0"/>
              </a:rPr>
              <a:t>(3) The photoelectric current increases with the increasing intensity I of the incident radiation, if the frequency is kept constant. As shown in Fig. A.</a:t>
            </a:r>
          </a:p>
          <a:p>
            <a:pPr algn="just"/>
            <a:endParaRPr lang="en-US" b="1" dirty="0">
              <a:solidFill>
                <a:srgbClr val="FF0000"/>
              </a:solidFill>
              <a:latin typeface="Cambria" panose="02040503050406030204" pitchFamily="18" charset="0"/>
              <a:ea typeface="Cambria" panose="02040503050406030204" pitchFamily="18" charset="0"/>
            </a:endParaRPr>
          </a:p>
          <a:p>
            <a:pPr algn="just"/>
            <a:r>
              <a:rPr lang="en-US" b="1" dirty="0">
                <a:latin typeface="Cambria" panose="02040503050406030204" pitchFamily="18" charset="0"/>
                <a:ea typeface="Cambria" panose="02040503050406030204" pitchFamily="18" charset="0"/>
              </a:rPr>
              <a:t>(4) The maximum kinetic energy E</a:t>
            </a:r>
            <a:r>
              <a:rPr lang="en-US" b="1" baseline="-25000" dirty="0">
                <a:latin typeface="Cambria" panose="02040503050406030204" pitchFamily="18" charset="0"/>
                <a:ea typeface="Cambria" panose="02040503050406030204" pitchFamily="18" charset="0"/>
              </a:rPr>
              <a:t>K</a:t>
            </a:r>
            <a:r>
              <a:rPr lang="en-US" b="1" dirty="0">
                <a:latin typeface="Cambria" panose="02040503050406030204" pitchFamily="18" charset="0"/>
                <a:ea typeface="Cambria" panose="02040503050406030204" pitchFamily="18" charset="0"/>
              </a:rPr>
              <a:t> of the photoelectrons is independent of the intensity I of the incident light. That is stopping potential is same for the light of different intensities having same frequency.</a:t>
            </a:r>
          </a:p>
          <a:p>
            <a:pPr algn="just"/>
            <a:endParaRPr lang="en-US" b="1" dirty="0">
              <a:latin typeface="Cambria" panose="02040503050406030204" pitchFamily="18" charset="0"/>
              <a:ea typeface="Cambria" panose="02040503050406030204" pitchFamily="18" charset="0"/>
            </a:endParaRPr>
          </a:p>
          <a:p>
            <a:pPr algn="just"/>
            <a:r>
              <a:rPr lang="en-US" b="1" dirty="0">
                <a:solidFill>
                  <a:srgbClr val="0000FF"/>
                </a:solidFill>
                <a:latin typeface="Cambria" panose="02040503050406030204" pitchFamily="18" charset="0"/>
                <a:ea typeface="Cambria" panose="02040503050406030204" pitchFamily="18" charset="0"/>
              </a:rPr>
              <a:t>(5) The maximum kinetic energy of the photoelectrons depends on the frequency of the incident radiation. From Fig. B, we observe that at different frequencies, stopping potential is also different but the saturation current remains the same</a:t>
            </a:r>
          </a:p>
        </p:txBody>
      </p:sp>
      <p:sp>
        <p:nvSpPr>
          <p:cNvPr id="8" name="Rectangle 7">
            <a:extLst>
              <a:ext uri="{FF2B5EF4-FFF2-40B4-BE49-F238E27FC236}">
                <a16:creationId xmlns:a16="http://schemas.microsoft.com/office/drawing/2014/main" id="{509E2D44-B82E-439E-9510-E1E119C98CEE}"/>
              </a:ext>
            </a:extLst>
          </p:cNvPr>
          <p:cNvSpPr/>
          <p:nvPr/>
        </p:nvSpPr>
        <p:spPr>
          <a:xfrm>
            <a:off x="3709996" y="31646"/>
            <a:ext cx="4995278" cy="584775"/>
          </a:xfrm>
          <a:prstGeom prst="rect">
            <a:avLst/>
          </a:prstGeom>
        </p:spPr>
        <p:txBody>
          <a:bodyPr wrap="none">
            <a:spAutoFit/>
          </a:bodyPr>
          <a:lstStyle/>
          <a:p>
            <a:r>
              <a:rPr lang="en-US" sz="3200" b="1" dirty="0">
                <a:solidFill>
                  <a:srgbClr val="FF0000"/>
                </a:solidFill>
                <a:latin typeface="Times New Roman" panose="02020603050405020304" pitchFamily="18" charset="0"/>
                <a:cs typeface="Times New Roman" panose="02020603050405020304" pitchFamily="18" charset="0"/>
              </a:rPr>
              <a:t>Experimental observations </a:t>
            </a:r>
          </a:p>
        </p:txBody>
      </p:sp>
      <p:pic>
        <p:nvPicPr>
          <p:cNvPr id="14" name="Picture 13">
            <a:extLst>
              <a:ext uri="{FF2B5EF4-FFF2-40B4-BE49-F238E27FC236}">
                <a16:creationId xmlns:a16="http://schemas.microsoft.com/office/drawing/2014/main" id="{E91411AB-232B-4356-BB8D-7C0E5B26E345}"/>
              </a:ext>
            </a:extLst>
          </p:cNvPr>
          <p:cNvPicPr>
            <a:picLocks noChangeAspect="1"/>
          </p:cNvPicPr>
          <p:nvPr/>
        </p:nvPicPr>
        <p:blipFill>
          <a:blip r:embed="rId2"/>
          <a:stretch>
            <a:fillRect/>
          </a:stretch>
        </p:blipFill>
        <p:spPr>
          <a:xfrm>
            <a:off x="7102763" y="3692331"/>
            <a:ext cx="4995278" cy="2635496"/>
          </a:xfrm>
          <a:prstGeom prst="rect">
            <a:avLst/>
          </a:prstGeom>
        </p:spPr>
      </p:pic>
      <p:pic>
        <p:nvPicPr>
          <p:cNvPr id="16" name="Picture 15">
            <a:extLst>
              <a:ext uri="{FF2B5EF4-FFF2-40B4-BE49-F238E27FC236}">
                <a16:creationId xmlns:a16="http://schemas.microsoft.com/office/drawing/2014/main" id="{87AA2809-E974-4381-A0F3-4AE81B3EB33C}"/>
              </a:ext>
            </a:extLst>
          </p:cNvPr>
          <p:cNvPicPr>
            <a:picLocks noChangeAspect="1"/>
          </p:cNvPicPr>
          <p:nvPr/>
        </p:nvPicPr>
        <p:blipFill>
          <a:blip r:embed="rId3"/>
          <a:stretch>
            <a:fillRect/>
          </a:stretch>
        </p:blipFill>
        <p:spPr>
          <a:xfrm>
            <a:off x="7102763" y="616421"/>
            <a:ext cx="4776875" cy="2682254"/>
          </a:xfrm>
          <a:prstGeom prst="rect">
            <a:avLst/>
          </a:prstGeom>
        </p:spPr>
      </p:pic>
      <p:sp>
        <p:nvSpPr>
          <p:cNvPr id="18" name="TextBox 17">
            <a:extLst>
              <a:ext uri="{FF2B5EF4-FFF2-40B4-BE49-F238E27FC236}">
                <a16:creationId xmlns:a16="http://schemas.microsoft.com/office/drawing/2014/main" id="{0989A34A-B2AC-4957-830B-4B02E0CCEC29}"/>
              </a:ext>
            </a:extLst>
          </p:cNvPr>
          <p:cNvSpPr txBox="1"/>
          <p:nvPr/>
        </p:nvSpPr>
        <p:spPr>
          <a:xfrm>
            <a:off x="8705274" y="6546551"/>
            <a:ext cx="3846946" cy="276999"/>
          </a:xfrm>
          <a:prstGeom prst="rect">
            <a:avLst/>
          </a:prstGeom>
          <a:noFill/>
        </p:spPr>
        <p:txBody>
          <a:bodyPr wrap="square" rtlCol="0">
            <a:spAutoFit/>
          </a:bodyPr>
          <a:lstStyle/>
          <a:p>
            <a:r>
              <a:rPr lang="en-US" sz="1200" dirty="0">
                <a:latin typeface="Cambria" panose="02040503050406030204" pitchFamily="18" charset="0"/>
                <a:ea typeface="Cambria" panose="02040503050406030204" pitchFamily="18" charset="0"/>
              </a:rPr>
              <a:t>Ref: Engineering Physics : HK Malik and AK Singh </a:t>
            </a:r>
          </a:p>
        </p:txBody>
      </p:sp>
      <p:sp>
        <p:nvSpPr>
          <p:cNvPr id="3" name="TextBox 2">
            <a:extLst>
              <a:ext uri="{FF2B5EF4-FFF2-40B4-BE49-F238E27FC236}">
                <a16:creationId xmlns:a16="http://schemas.microsoft.com/office/drawing/2014/main" id="{89D4B3DC-13C3-4B93-AD0A-B01D58C2D8D3}"/>
              </a:ext>
            </a:extLst>
          </p:cNvPr>
          <p:cNvSpPr txBox="1"/>
          <p:nvPr/>
        </p:nvSpPr>
        <p:spPr>
          <a:xfrm>
            <a:off x="10628747" y="680687"/>
            <a:ext cx="602671" cy="584775"/>
          </a:xfrm>
          <a:prstGeom prst="rect">
            <a:avLst/>
          </a:prstGeom>
          <a:noFill/>
        </p:spPr>
        <p:txBody>
          <a:bodyPr wrap="square" rtlCol="0">
            <a:spAutoFit/>
          </a:bodyPr>
          <a:lstStyle/>
          <a:p>
            <a:r>
              <a:rPr lang="en-US" sz="3200" b="1" dirty="0">
                <a:latin typeface="Cambria" panose="02040503050406030204" pitchFamily="18" charset="0"/>
                <a:ea typeface="Cambria" panose="02040503050406030204" pitchFamily="18" charset="0"/>
              </a:rPr>
              <a:t>A</a:t>
            </a:r>
          </a:p>
        </p:txBody>
      </p:sp>
      <p:sp>
        <p:nvSpPr>
          <p:cNvPr id="4" name="TextBox 3">
            <a:extLst>
              <a:ext uri="{FF2B5EF4-FFF2-40B4-BE49-F238E27FC236}">
                <a16:creationId xmlns:a16="http://schemas.microsoft.com/office/drawing/2014/main" id="{016892D6-2715-45F3-B2B9-3C38BB85E755}"/>
              </a:ext>
            </a:extLst>
          </p:cNvPr>
          <p:cNvSpPr txBox="1"/>
          <p:nvPr/>
        </p:nvSpPr>
        <p:spPr>
          <a:xfrm>
            <a:off x="10827329" y="3703954"/>
            <a:ext cx="602671" cy="584775"/>
          </a:xfrm>
          <a:prstGeom prst="rect">
            <a:avLst/>
          </a:prstGeom>
          <a:noFill/>
        </p:spPr>
        <p:txBody>
          <a:bodyPr wrap="square" rtlCol="0">
            <a:spAutoFit/>
          </a:bodyPr>
          <a:lstStyle/>
          <a:p>
            <a:r>
              <a:rPr lang="en-US" sz="3200" b="1" dirty="0">
                <a:latin typeface="Cambria" panose="02040503050406030204" pitchFamily="18" charset="0"/>
                <a:ea typeface="Cambria" panose="02040503050406030204" pitchFamily="18" charset="0"/>
              </a:rPr>
              <a:t>B</a:t>
            </a:r>
          </a:p>
        </p:txBody>
      </p:sp>
      <p:sp>
        <p:nvSpPr>
          <p:cNvPr id="2" name="Slide Number Placeholder 1">
            <a:extLst>
              <a:ext uri="{FF2B5EF4-FFF2-40B4-BE49-F238E27FC236}">
                <a16:creationId xmlns:a16="http://schemas.microsoft.com/office/drawing/2014/main" id="{34D61E63-943E-4DF1-9491-277837DC4AA6}"/>
              </a:ext>
            </a:extLst>
          </p:cNvPr>
          <p:cNvSpPr>
            <a:spLocks noGrp="1"/>
          </p:cNvSpPr>
          <p:nvPr>
            <p:ph type="sldNum" sz="quarter" idx="12"/>
          </p:nvPr>
        </p:nvSpPr>
        <p:spPr/>
        <p:txBody>
          <a:bodyPr/>
          <a:lstStyle/>
          <a:p>
            <a:pPr>
              <a:defRPr/>
            </a:pPr>
            <a:fld id="{A0EED1DC-5D22-452E-AC06-1744B1BF98E8}" type="slidenum">
              <a:rPr lang="en-US" altLang="en-US" smtClean="0"/>
              <a:pPr>
                <a:defRPr/>
              </a:pPr>
              <a:t>5</a:t>
            </a:fld>
            <a:endParaRPr lang="en-US" altLang="en-US"/>
          </a:p>
        </p:txBody>
      </p:sp>
      <p:sp>
        <p:nvSpPr>
          <p:cNvPr id="11" name="TextBox 10">
            <a:extLst>
              <a:ext uri="{FF2B5EF4-FFF2-40B4-BE49-F238E27FC236}">
                <a16:creationId xmlns:a16="http://schemas.microsoft.com/office/drawing/2014/main" id="{ED211814-C6B7-4569-8CA5-8B7E21EA2F7B}"/>
              </a:ext>
            </a:extLst>
          </p:cNvPr>
          <p:cNvSpPr txBox="1"/>
          <p:nvPr/>
        </p:nvSpPr>
        <p:spPr>
          <a:xfrm>
            <a:off x="148619" y="6489102"/>
            <a:ext cx="3561377" cy="276999"/>
          </a:xfrm>
          <a:prstGeom prst="rect">
            <a:avLst/>
          </a:prstGeom>
          <a:noFill/>
        </p:spPr>
        <p:txBody>
          <a:bodyPr wrap="square" rtlCol="0">
            <a:spAutoFit/>
          </a:bodyPr>
          <a:lstStyle/>
          <a:p>
            <a:r>
              <a:rPr lang="en-US" sz="1200" dirty="0">
                <a:latin typeface="Cambria" panose="02040503050406030204" pitchFamily="18" charset="0"/>
                <a:ea typeface="Cambria" panose="02040503050406030204" pitchFamily="18" charset="0"/>
              </a:rPr>
              <a:t>@Dr. Subhojyoti Sinha</a:t>
            </a:r>
          </a:p>
        </p:txBody>
      </p:sp>
    </p:spTree>
    <p:extLst>
      <p:ext uri="{BB962C8B-B14F-4D97-AF65-F5344CB8AC3E}">
        <p14:creationId xmlns:p14="http://schemas.microsoft.com/office/powerpoint/2010/main" val="12151015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FEB4E756-1544-47E1-8C6E-D113EF2D2354}"/>
                  </a:ext>
                </a:extLst>
              </p:cNvPr>
              <p:cNvSpPr txBox="1"/>
              <p:nvPr/>
            </p:nvSpPr>
            <p:spPr>
              <a:xfrm>
                <a:off x="195118" y="512968"/>
                <a:ext cx="11882583" cy="1200329"/>
              </a:xfrm>
              <a:prstGeom prst="rect">
                <a:avLst/>
              </a:prstGeom>
              <a:solidFill>
                <a:schemeClr val="accent2">
                  <a:lumMod val="20000"/>
                  <a:lumOff val="80000"/>
                </a:schemeClr>
              </a:solidFill>
            </p:spPr>
            <p:txBody>
              <a:bodyPr wrap="square">
                <a:spAutoFit/>
              </a:bodyPr>
              <a:lstStyle/>
              <a:p>
                <a:r>
                  <a:rPr lang="en-US" sz="2400" b="0" i="0" u="none" strike="noStrike" baseline="0" dirty="0">
                    <a:latin typeface="Cambria" panose="02040503050406030204" pitchFamily="18" charset="0"/>
                    <a:ea typeface="Cambria" panose="02040503050406030204" pitchFamily="18" charset="0"/>
                  </a:rPr>
                  <a:t>In Einstein’s approach, a beam of monochromatic light of frequency </a:t>
                </a:r>
                <a:r>
                  <a:rPr lang="en-US" sz="2400" i="1" dirty="0">
                    <a:latin typeface="Cambria" panose="02040503050406030204" pitchFamily="18" charset="0"/>
                    <a:ea typeface="Cambria" panose="02040503050406030204" pitchFamily="18" charset="0"/>
                  </a:rPr>
                  <a:t> ʋ  </a:t>
                </a:r>
                <a:r>
                  <a:rPr lang="en-US" sz="2400" b="0" i="0" u="none" strike="noStrike" baseline="0" dirty="0">
                    <a:latin typeface="Cambria" panose="02040503050406030204" pitchFamily="18" charset="0"/>
                    <a:ea typeface="Cambria" panose="02040503050406030204" pitchFamily="18" charset="0"/>
                  </a:rPr>
                  <a:t>is made of photons</a:t>
                </a:r>
                <a:r>
                  <a:rPr lang="en-US" sz="2400" baseline="0" dirty="0">
                    <a:latin typeface="Cambria" panose="02040503050406030204" pitchFamily="18" charset="0"/>
                    <a:ea typeface="Cambria" panose="02040503050406030204" pitchFamily="18" charset="0"/>
                  </a:rPr>
                  <a:t>.</a:t>
                </a:r>
                <a:endParaRPr lang="en-US" sz="2400" b="0" i="0" u="none" strike="noStrike" baseline="0" dirty="0">
                  <a:latin typeface="Cambria" panose="02040503050406030204" pitchFamily="18" charset="0"/>
                  <a:ea typeface="Cambria" panose="02040503050406030204" pitchFamily="18" charset="0"/>
                </a:endParaRPr>
              </a:p>
              <a:p>
                <a:pPr algn="just"/>
                <a:r>
                  <a:rPr lang="en-US" sz="2400" b="0" i="0" u="none" strike="noStrike" baseline="0" dirty="0">
                    <a:latin typeface="Cambria" panose="02040503050406030204" pitchFamily="18" charset="0"/>
                    <a:ea typeface="Cambria" panose="02040503050406030204" pitchFamily="18" charset="0"/>
                  </a:rPr>
                  <a:t>A photon’s energy depends only on its frequency </a:t>
                </a:r>
                <a14:m>
                  <m:oMath xmlns:m="http://schemas.openxmlformats.org/officeDocument/2006/math">
                    <m:r>
                      <a:rPr lang="en-US" sz="2400" b="0" i="1" u="none" strike="noStrike" baseline="0" smtClean="0">
                        <a:latin typeface="Cambria Math" panose="02040503050406030204" pitchFamily="18" charset="0"/>
                        <a:ea typeface="Cambria" panose="02040503050406030204" pitchFamily="18" charset="0"/>
                      </a:rPr>
                      <m:t>ʋ</m:t>
                    </m:r>
                  </m:oMath>
                </a14:m>
                <a:r>
                  <a:rPr lang="en-US" sz="2400" b="0" i="0" u="none" strike="noStrike" baseline="0" dirty="0">
                    <a:latin typeface="Cambria" panose="02040503050406030204" pitchFamily="18" charset="0"/>
                    <a:ea typeface="Cambria" panose="02040503050406030204" pitchFamily="18" charset="0"/>
                  </a:rPr>
                  <a:t>. Explicitly, the </a:t>
                </a:r>
                <a:r>
                  <a:rPr lang="en-US" sz="2400" b="1" i="0" u="none" strike="noStrike" baseline="0" dirty="0">
                    <a:latin typeface="Cambria" panose="02040503050406030204" pitchFamily="18" charset="0"/>
                    <a:ea typeface="Cambria" panose="02040503050406030204" pitchFamily="18" charset="0"/>
                  </a:rPr>
                  <a:t>energy of a photon </a:t>
                </a:r>
                <a:r>
                  <a:rPr lang="en-US" sz="2400" b="0" i="0" u="none" strike="noStrike" baseline="0" dirty="0">
                    <a:latin typeface="Cambria" panose="02040503050406030204" pitchFamily="18" charset="0"/>
                    <a:ea typeface="Cambria" panose="02040503050406030204" pitchFamily="18" charset="0"/>
                  </a:rPr>
                  <a:t>is E=h</a:t>
                </a:r>
                <a14:m>
                  <m:oMath xmlns:m="http://schemas.openxmlformats.org/officeDocument/2006/math">
                    <m:r>
                      <a:rPr lang="en-US" sz="2400" b="0" i="1" u="none" strike="noStrike" baseline="0" smtClean="0">
                        <a:latin typeface="Cambria Math" panose="02040503050406030204" pitchFamily="18" charset="0"/>
                        <a:ea typeface="Cambria" panose="02040503050406030204" pitchFamily="18" charset="0"/>
                      </a:rPr>
                      <m:t>ʋ. </m:t>
                    </m:r>
                    <m:r>
                      <m:rPr>
                        <m:nor/>
                      </m:rPr>
                      <a:rPr lang="en-US" sz="2400" dirty="0" smtClean="0">
                        <a:latin typeface="Cambria" panose="02040503050406030204" pitchFamily="18" charset="0"/>
                        <a:ea typeface="Cambria" panose="02040503050406030204" pitchFamily="18" charset="0"/>
                      </a:rPr>
                      <m:t>where</m:t>
                    </m:r>
                    <m:r>
                      <m:rPr>
                        <m:nor/>
                      </m:rPr>
                      <a:rPr lang="en-US" sz="2400" dirty="0" smtClean="0">
                        <a:latin typeface="Cambria" panose="02040503050406030204" pitchFamily="18" charset="0"/>
                        <a:ea typeface="Cambria" panose="02040503050406030204" pitchFamily="18" charset="0"/>
                      </a:rPr>
                      <m:t> </m:t>
                    </m:r>
                    <m:r>
                      <m:rPr>
                        <m:nor/>
                      </m:rPr>
                      <a:rPr lang="en-US" sz="2400" dirty="0" smtClean="0">
                        <a:latin typeface="Cambria" panose="02040503050406030204" pitchFamily="18" charset="0"/>
                        <a:ea typeface="Cambria" panose="02040503050406030204" pitchFamily="18" charset="0"/>
                      </a:rPr>
                      <m:t>h</m:t>
                    </m:r>
                    <m:r>
                      <m:rPr>
                        <m:nor/>
                      </m:rPr>
                      <a:rPr lang="en-US" sz="2400" dirty="0" smtClean="0">
                        <a:latin typeface="Cambria" panose="02040503050406030204" pitchFamily="18" charset="0"/>
                        <a:ea typeface="Cambria" panose="02040503050406030204" pitchFamily="18" charset="0"/>
                      </a:rPr>
                      <m:t> </m:t>
                    </m:r>
                    <m:r>
                      <m:rPr>
                        <m:nor/>
                      </m:rPr>
                      <a:rPr lang="en-US" sz="2400" dirty="0" smtClean="0">
                        <a:latin typeface="Cambria" panose="02040503050406030204" pitchFamily="18" charset="0"/>
                        <a:ea typeface="Cambria" panose="02040503050406030204" pitchFamily="18" charset="0"/>
                      </a:rPr>
                      <m:t>is</m:t>
                    </m:r>
                    <m:r>
                      <m:rPr>
                        <m:nor/>
                      </m:rPr>
                      <a:rPr lang="en-US" sz="2400" dirty="0" smtClean="0">
                        <a:latin typeface="Cambria" panose="02040503050406030204" pitchFamily="18" charset="0"/>
                        <a:ea typeface="Cambria" panose="02040503050406030204" pitchFamily="18" charset="0"/>
                      </a:rPr>
                      <m:t> </m:t>
                    </m:r>
                    <m:r>
                      <m:rPr>
                        <m:nor/>
                      </m:rPr>
                      <a:rPr lang="en-US" sz="2400" dirty="0" smtClean="0">
                        <a:latin typeface="Cambria" panose="02040503050406030204" pitchFamily="18" charset="0"/>
                        <a:ea typeface="Cambria" panose="02040503050406030204" pitchFamily="18" charset="0"/>
                      </a:rPr>
                      <m:t>Planck</m:t>
                    </m:r>
                    <m:r>
                      <m:rPr>
                        <m:nor/>
                      </m:rPr>
                      <a:rPr lang="en-US" sz="2400" dirty="0" smtClean="0">
                        <a:latin typeface="Cambria" panose="02040503050406030204" pitchFamily="18" charset="0"/>
                        <a:ea typeface="Cambria" panose="02040503050406030204" pitchFamily="18" charset="0"/>
                      </a:rPr>
                      <m:t>’</m:t>
                    </m:r>
                    <m:r>
                      <m:rPr>
                        <m:nor/>
                      </m:rPr>
                      <a:rPr lang="en-US" sz="2400" dirty="0" smtClean="0">
                        <a:latin typeface="Cambria" panose="02040503050406030204" pitchFamily="18" charset="0"/>
                        <a:ea typeface="Cambria" panose="02040503050406030204" pitchFamily="18" charset="0"/>
                      </a:rPr>
                      <m:t>s</m:t>
                    </m:r>
                    <m:r>
                      <m:rPr>
                        <m:nor/>
                      </m:rPr>
                      <a:rPr lang="en-US" sz="2400" dirty="0" smtClean="0">
                        <a:latin typeface="Cambria" panose="02040503050406030204" pitchFamily="18" charset="0"/>
                        <a:ea typeface="Cambria" panose="02040503050406030204" pitchFamily="18" charset="0"/>
                      </a:rPr>
                      <m:t> </m:t>
                    </m:r>
                    <m:r>
                      <m:rPr>
                        <m:nor/>
                      </m:rPr>
                      <a:rPr lang="en-US" sz="2400" dirty="0" smtClean="0">
                        <a:latin typeface="Cambria" panose="02040503050406030204" pitchFamily="18" charset="0"/>
                        <a:ea typeface="Cambria" panose="02040503050406030204" pitchFamily="18" charset="0"/>
                      </a:rPr>
                      <m:t>constant</m:t>
                    </m:r>
                    <m:r>
                      <m:rPr>
                        <m:nor/>
                      </m:rPr>
                      <a:rPr lang="en-US" sz="2400" dirty="0" smtClean="0">
                        <a:latin typeface="Cambria" panose="02040503050406030204" pitchFamily="18" charset="0"/>
                        <a:ea typeface="Cambria" panose="02040503050406030204" pitchFamily="18" charset="0"/>
                      </a:rPr>
                      <m:t>. </m:t>
                    </m:r>
                  </m:oMath>
                </a14:m>
                <a:endParaRPr lang="en-US" sz="2400" dirty="0">
                  <a:latin typeface="Cambria" panose="02040503050406030204" pitchFamily="18" charset="0"/>
                  <a:ea typeface="Cambria" panose="02040503050406030204" pitchFamily="18" charset="0"/>
                </a:endParaRPr>
              </a:p>
            </p:txBody>
          </p:sp>
        </mc:Choice>
        <mc:Fallback xmlns="">
          <p:sp>
            <p:nvSpPr>
              <p:cNvPr id="6" name="TextBox 5">
                <a:extLst>
                  <a:ext uri="{FF2B5EF4-FFF2-40B4-BE49-F238E27FC236}">
                    <a16:creationId xmlns:a16="http://schemas.microsoft.com/office/drawing/2014/main" id="{FEB4E756-1544-47E1-8C6E-D113EF2D2354}"/>
                  </a:ext>
                </a:extLst>
              </p:cNvPr>
              <p:cNvSpPr txBox="1">
                <a:spLocks noRot="1" noChangeAspect="1" noMove="1" noResize="1" noEditPoints="1" noAdjustHandles="1" noChangeArrowheads="1" noChangeShapeType="1" noTextEdit="1"/>
              </p:cNvSpPr>
              <p:nvPr/>
            </p:nvSpPr>
            <p:spPr>
              <a:xfrm>
                <a:off x="195118" y="512968"/>
                <a:ext cx="11882583" cy="1200329"/>
              </a:xfrm>
              <a:prstGeom prst="rect">
                <a:avLst/>
              </a:prstGeom>
              <a:blipFill>
                <a:blip r:embed="rId2"/>
                <a:stretch>
                  <a:fillRect l="-770" t="-4061" r="-821" b="-10660"/>
                </a:stretch>
              </a:blipFill>
            </p:spPr>
            <p:txBody>
              <a:bodyPr/>
              <a:lstStyle/>
              <a:p>
                <a:r>
                  <a:rPr lang="en-US">
                    <a:noFill/>
                  </a:rPr>
                  <a:t> </a:t>
                </a:r>
              </a:p>
            </p:txBody>
          </p:sp>
        </mc:Fallback>
      </mc:AlternateContent>
      <p:sp>
        <p:nvSpPr>
          <p:cNvPr id="11" name="TextBox 10">
            <a:extLst>
              <a:ext uri="{FF2B5EF4-FFF2-40B4-BE49-F238E27FC236}">
                <a16:creationId xmlns:a16="http://schemas.microsoft.com/office/drawing/2014/main" id="{FB221749-D08C-49B8-9FB1-43D1A03B126C}"/>
              </a:ext>
            </a:extLst>
          </p:cNvPr>
          <p:cNvSpPr txBox="1"/>
          <p:nvPr/>
        </p:nvSpPr>
        <p:spPr>
          <a:xfrm>
            <a:off x="235527" y="1871796"/>
            <a:ext cx="11801763" cy="369332"/>
          </a:xfrm>
          <a:prstGeom prst="rect">
            <a:avLst/>
          </a:prstGeom>
          <a:noFill/>
        </p:spPr>
        <p:txBody>
          <a:bodyPr wrap="square">
            <a:spAutoFit/>
          </a:bodyPr>
          <a:lstStyle/>
          <a:p>
            <a:r>
              <a:rPr lang="en-US" dirty="0">
                <a:solidFill>
                  <a:srgbClr val="0000FF"/>
                </a:solidFill>
                <a:latin typeface="Cambria" panose="02040503050406030204" pitchFamily="18" charset="0"/>
                <a:ea typeface="Cambria" panose="02040503050406030204" pitchFamily="18" charset="0"/>
              </a:rPr>
              <a:t>Having this quantum understanding, the energy balance is</a:t>
            </a:r>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3D1A956C-0A66-4ECA-9592-5A3674C1A9DC}"/>
                  </a:ext>
                </a:extLst>
              </p:cNvPr>
              <p:cNvSpPr txBox="1"/>
              <p:nvPr/>
            </p:nvSpPr>
            <p:spPr>
              <a:xfrm>
                <a:off x="235527" y="2458572"/>
                <a:ext cx="12021128" cy="2905091"/>
              </a:xfrm>
              <a:prstGeom prst="rect">
                <a:avLst/>
              </a:prstGeom>
              <a:solidFill>
                <a:schemeClr val="accent3">
                  <a:lumMod val="20000"/>
                  <a:lumOff val="80000"/>
                </a:schemeClr>
              </a:solidFill>
            </p:spPr>
            <p:txBody>
              <a:bodyPr wrap="square" lIns="0" tIns="0" rIns="0" bIns="0" rtlCol="0">
                <a:spAutoFit/>
              </a:bodyPr>
              <a:lstStyle/>
              <a:p>
                <a14:m>
                  <m:oMath xmlns:m="http://schemas.openxmlformats.org/officeDocument/2006/math">
                    <m:r>
                      <a:rPr lang="en-US" sz="3200" b="1" i="1" smtClean="0">
                        <a:latin typeface="Cambria Math" panose="02040503050406030204" pitchFamily="18" charset="0"/>
                      </a:rPr>
                      <m:t>𝒉</m:t>
                    </m:r>
                    <m:r>
                      <a:rPr lang="en-US" sz="3200" b="1" i="1" smtClean="0">
                        <a:latin typeface="Cambria Math" panose="02040503050406030204" pitchFamily="18" charset="0"/>
                      </a:rPr>
                      <m:t>ʋ</m:t>
                    </m:r>
                  </m:oMath>
                </a14:m>
                <a:r>
                  <a:rPr lang="en-US" sz="3200" b="1" dirty="0">
                    <a:latin typeface="Cambria" panose="02040503050406030204" pitchFamily="18" charset="0"/>
                    <a:ea typeface="Cambria" panose="02040503050406030204" pitchFamily="18" charset="0"/>
                  </a:rPr>
                  <a:t> =</a:t>
                </a:r>
                <a14:m>
                  <m:oMath xmlns:m="http://schemas.openxmlformats.org/officeDocument/2006/math">
                    <m:r>
                      <a:rPr lang="el-GR" sz="3200" b="1" i="1" smtClean="0">
                        <a:latin typeface="Cambria Math" panose="02040503050406030204" pitchFamily="18" charset="0"/>
                      </a:rPr>
                      <m:t>𝝓</m:t>
                    </m:r>
                    <m:sSub>
                      <m:sSubPr>
                        <m:ctrlPr>
                          <a:rPr lang="en-US" sz="3200" b="1" i="1" dirty="0" smtClean="0">
                            <a:latin typeface="Cambria Math" panose="02040503050406030204" pitchFamily="18" charset="0"/>
                          </a:rPr>
                        </m:ctrlPr>
                      </m:sSubPr>
                      <m:e>
                        <m:r>
                          <a:rPr lang="en-US" sz="3200" b="1" i="1" dirty="0" smtClean="0">
                            <a:latin typeface="Cambria Math" panose="02040503050406030204" pitchFamily="18" charset="0"/>
                          </a:rPr>
                          <m:t>+</m:t>
                        </m:r>
                        <m:r>
                          <a:rPr lang="en-US" sz="3200" b="1" i="1" dirty="0" smtClean="0">
                            <a:latin typeface="Cambria Math" panose="02040503050406030204" pitchFamily="18" charset="0"/>
                          </a:rPr>
                          <m:t>𝑲𝑬</m:t>
                        </m:r>
                      </m:e>
                      <m:sub>
                        <m:r>
                          <a:rPr lang="en-US" sz="3200" b="1" i="1" dirty="0" smtClean="0">
                            <a:latin typeface="Cambria Math" panose="02040503050406030204" pitchFamily="18" charset="0"/>
                          </a:rPr>
                          <m:t>𝒎𝒂𝒙</m:t>
                        </m:r>
                      </m:sub>
                    </m:sSub>
                    <m:r>
                      <a:rPr lang="en-US" sz="3200" b="1" i="1" smtClean="0">
                        <a:latin typeface="Cambria Math" panose="02040503050406030204" pitchFamily="18" charset="0"/>
                      </a:rPr>
                      <m:t>=</m:t>
                    </m:r>
                  </m:oMath>
                </a14:m>
                <a:r>
                  <a:rPr lang="en-US" sz="3200" b="1" dirty="0">
                    <a:latin typeface="Cambria" panose="02040503050406030204" pitchFamily="18" charset="0"/>
                    <a:ea typeface="Cambria" panose="02040503050406030204" pitchFamily="18" charset="0"/>
                  </a:rPr>
                  <a:t>h</a:t>
                </a:r>
                <a14:m>
                  <m:oMath xmlns:m="http://schemas.openxmlformats.org/officeDocument/2006/math">
                    <m:sSub>
                      <m:sSubPr>
                        <m:ctrlPr>
                          <a:rPr lang="en-US" sz="3200" b="1" i="1" smtClean="0">
                            <a:latin typeface="Cambria Math" panose="02040503050406030204" pitchFamily="18" charset="0"/>
                          </a:rPr>
                        </m:ctrlPr>
                      </m:sSubPr>
                      <m:e>
                        <m:r>
                          <a:rPr lang="en-US" sz="3200" b="1" i="1" smtClean="0">
                            <a:latin typeface="Cambria Math" panose="02040503050406030204" pitchFamily="18" charset="0"/>
                          </a:rPr>
                          <m:t>ʋ</m:t>
                        </m:r>
                      </m:e>
                      <m:sub>
                        <m:r>
                          <a:rPr lang="en-US" sz="3200" b="1" i="1" smtClean="0">
                            <a:latin typeface="Cambria Math" panose="02040503050406030204" pitchFamily="18" charset="0"/>
                          </a:rPr>
                          <m:t>𝟎</m:t>
                        </m:r>
                      </m:sub>
                    </m:sSub>
                  </m:oMath>
                </a14:m>
                <a:r>
                  <a:rPr lang="en-US" sz="3200" b="1" dirty="0">
                    <a:latin typeface="Cambria" panose="02040503050406030204" pitchFamily="18" charset="0"/>
                    <a:ea typeface="Cambria" panose="02040503050406030204" pitchFamily="18" charset="0"/>
                  </a:rPr>
                  <a:t> + </a:t>
                </a:r>
                <a14:m>
                  <m:oMath xmlns:m="http://schemas.openxmlformats.org/officeDocument/2006/math">
                    <m:f>
                      <m:fPr>
                        <m:ctrlPr>
                          <a:rPr lang="en-US" sz="3200" b="1" i="1" smtClean="0">
                            <a:latin typeface="Cambria Math" panose="02040503050406030204" pitchFamily="18" charset="0"/>
                          </a:rPr>
                        </m:ctrlPr>
                      </m:fPr>
                      <m:num>
                        <m:r>
                          <a:rPr lang="en-US" sz="3200" b="1" i="1" smtClean="0">
                            <a:latin typeface="Cambria Math" panose="02040503050406030204" pitchFamily="18" charset="0"/>
                          </a:rPr>
                          <m:t>𝟏</m:t>
                        </m:r>
                      </m:num>
                      <m:den>
                        <m:r>
                          <a:rPr lang="en-US" sz="3200" b="1" i="1" smtClean="0">
                            <a:latin typeface="Cambria Math" panose="02040503050406030204" pitchFamily="18" charset="0"/>
                          </a:rPr>
                          <m:t>𝟐</m:t>
                        </m:r>
                      </m:den>
                    </m:f>
                    <m:r>
                      <a:rPr lang="en-US" sz="3200" b="1" i="1" smtClean="0">
                        <a:latin typeface="Cambria Math" panose="02040503050406030204" pitchFamily="18" charset="0"/>
                      </a:rPr>
                      <m:t>𝒎</m:t>
                    </m:r>
                    <m:sSubSup>
                      <m:sSubSupPr>
                        <m:ctrlPr>
                          <a:rPr lang="en-US" sz="3200" b="1" i="1" smtClean="0">
                            <a:latin typeface="Cambria Math" panose="02040503050406030204" pitchFamily="18" charset="0"/>
                          </a:rPr>
                        </m:ctrlPr>
                      </m:sSubSupPr>
                      <m:e>
                        <m:r>
                          <a:rPr lang="en-US" sz="3200" b="1" i="1" smtClean="0">
                            <a:latin typeface="Cambria Math" panose="02040503050406030204" pitchFamily="18" charset="0"/>
                          </a:rPr>
                          <m:t>𝒗</m:t>
                        </m:r>
                      </m:e>
                      <m:sub>
                        <m:r>
                          <a:rPr lang="en-US" sz="3200" b="1" i="1" smtClean="0">
                            <a:latin typeface="Cambria Math" panose="02040503050406030204" pitchFamily="18" charset="0"/>
                          </a:rPr>
                          <m:t>𝒎𝒂𝒙</m:t>
                        </m:r>
                      </m:sub>
                      <m:sup>
                        <m:r>
                          <a:rPr lang="en-US" sz="3200" b="1" i="1" smtClean="0">
                            <a:latin typeface="Cambria Math" panose="02040503050406030204" pitchFamily="18" charset="0"/>
                          </a:rPr>
                          <m:t>𝟐</m:t>
                        </m:r>
                      </m:sup>
                    </m:sSubSup>
                    <m:r>
                      <a:rPr lang="en-US" sz="3200" b="1" i="1" smtClean="0">
                        <a:latin typeface="Cambria Math" panose="02040503050406030204" pitchFamily="18" charset="0"/>
                      </a:rPr>
                      <m:t>=</m:t>
                    </m:r>
                    <m:r>
                      <m:rPr>
                        <m:nor/>
                      </m:rPr>
                      <a:rPr lang="en-US" sz="3200" b="1" dirty="0" smtClean="0">
                        <a:latin typeface="Cambria" panose="02040503050406030204" pitchFamily="18" charset="0"/>
                        <a:ea typeface="Cambria" panose="02040503050406030204" pitchFamily="18" charset="0"/>
                      </a:rPr>
                      <m:t>h</m:t>
                    </m:r>
                    <m:sSub>
                      <m:sSubPr>
                        <m:ctrlPr>
                          <a:rPr lang="en-US" sz="3200" b="1" i="1" smtClean="0">
                            <a:latin typeface="Cambria Math" panose="02040503050406030204" pitchFamily="18" charset="0"/>
                          </a:rPr>
                        </m:ctrlPr>
                      </m:sSubPr>
                      <m:e>
                        <m:r>
                          <a:rPr lang="en-US" sz="3200" b="1" i="1" smtClean="0">
                            <a:latin typeface="Cambria Math" panose="02040503050406030204" pitchFamily="18" charset="0"/>
                          </a:rPr>
                          <m:t>ʋ</m:t>
                        </m:r>
                      </m:e>
                      <m:sub>
                        <m:r>
                          <a:rPr lang="en-US" sz="3200" b="1" i="1" smtClean="0">
                            <a:latin typeface="Cambria Math" panose="02040503050406030204" pitchFamily="18" charset="0"/>
                          </a:rPr>
                          <m:t>𝟎</m:t>
                        </m:r>
                      </m:sub>
                    </m:sSub>
                    <m:r>
                      <a:rPr lang="en-US" sz="3200" b="1" i="1" smtClean="0">
                        <a:latin typeface="Cambria Math" panose="02040503050406030204" pitchFamily="18" charset="0"/>
                      </a:rPr>
                      <m:t>+</m:t>
                    </m:r>
                    <m:r>
                      <a:rPr lang="en-US" sz="3200" b="1" i="1" smtClean="0">
                        <a:latin typeface="Cambria Math" panose="02040503050406030204" pitchFamily="18" charset="0"/>
                      </a:rPr>
                      <m:t>𝒆𝑽</m:t>
                    </m:r>
                  </m:oMath>
                </a14:m>
                <a:endParaRPr lang="en-US" sz="3200" b="1" dirty="0">
                  <a:latin typeface="Cambria" panose="02040503050406030204" pitchFamily="18" charset="0"/>
                  <a:ea typeface="Cambria" panose="02040503050406030204" pitchFamily="18" charset="0"/>
                </a:endParaRPr>
              </a:p>
              <a:p>
                <a14:m>
                  <m:oMath xmlns:m="http://schemas.openxmlformats.org/officeDocument/2006/math">
                    <m:r>
                      <m:rPr>
                        <m:sty m:val="p"/>
                      </m:rPr>
                      <a:rPr lang="en-US" sz="3200" b="1" i="1">
                        <a:latin typeface="Cambria Math" panose="02040503050406030204" pitchFamily="18" charset="0"/>
                      </a:rPr>
                      <m:t>o</m:t>
                    </m:r>
                    <m:r>
                      <a:rPr lang="en-US" sz="3200" b="1" i="1" smtClean="0">
                        <a:latin typeface="Cambria Math" panose="02040503050406030204" pitchFamily="18" charset="0"/>
                      </a:rPr>
                      <m:t>𝒓</m:t>
                    </m:r>
                    <m:r>
                      <a:rPr lang="en-US" sz="3200" b="1" i="1" smtClean="0">
                        <a:latin typeface="Cambria Math" panose="02040503050406030204" pitchFamily="18" charset="0"/>
                      </a:rPr>
                      <m:t>  </m:t>
                    </m:r>
                    <m:r>
                      <a:rPr lang="en-US" sz="3200" b="1" i="1" smtClean="0">
                        <a:latin typeface="Cambria Math" panose="02040503050406030204" pitchFamily="18" charset="0"/>
                      </a:rPr>
                      <m:t>𝒉</m:t>
                    </m:r>
                    <m:r>
                      <a:rPr lang="en-US" sz="3200" b="1" i="1" smtClean="0">
                        <a:latin typeface="Cambria Math" panose="02040503050406030204" pitchFamily="18" charset="0"/>
                      </a:rPr>
                      <m:t>ʋ</m:t>
                    </m:r>
                  </m:oMath>
                </a14:m>
                <a:r>
                  <a:rPr lang="en-US" sz="3200" b="1" dirty="0">
                    <a:latin typeface="Cambria" panose="02040503050406030204" pitchFamily="18" charset="0"/>
                    <a:ea typeface="Cambria" panose="02040503050406030204" pitchFamily="18" charset="0"/>
                  </a:rPr>
                  <a:t> =</a:t>
                </a:r>
                <a14:m>
                  <m:oMath xmlns:m="http://schemas.openxmlformats.org/officeDocument/2006/math">
                    <m:r>
                      <m:rPr>
                        <m:nor/>
                      </m:rPr>
                      <a:rPr lang="en-US" sz="3200" b="1" dirty="0" smtClean="0">
                        <a:latin typeface="Cambria" panose="02040503050406030204" pitchFamily="18" charset="0"/>
                        <a:ea typeface="Cambria" panose="02040503050406030204" pitchFamily="18" charset="0"/>
                      </a:rPr>
                      <m:t>h</m:t>
                    </m:r>
                    <m:sSub>
                      <m:sSubPr>
                        <m:ctrlPr>
                          <a:rPr lang="en-US" sz="3200" b="1" i="1" smtClean="0">
                            <a:latin typeface="Cambria Math" panose="02040503050406030204" pitchFamily="18" charset="0"/>
                          </a:rPr>
                        </m:ctrlPr>
                      </m:sSubPr>
                      <m:e>
                        <m:r>
                          <a:rPr lang="en-US" sz="3200" b="1" i="1" smtClean="0">
                            <a:latin typeface="Cambria Math" panose="02040503050406030204" pitchFamily="18" charset="0"/>
                          </a:rPr>
                          <m:t>ʋ</m:t>
                        </m:r>
                      </m:e>
                      <m:sub>
                        <m:r>
                          <a:rPr lang="en-US" sz="3200" b="1" i="1" smtClean="0">
                            <a:latin typeface="Cambria Math" panose="02040503050406030204" pitchFamily="18" charset="0"/>
                          </a:rPr>
                          <m:t>𝟎</m:t>
                        </m:r>
                      </m:sub>
                    </m:sSub>
                    <m:r>
                      <a:rPr lang="en-US" sz="3200" b="1" i="1" smtClean="0">
                        <a:latin typeface="Cambria Math" panose="02040503050406030204" pitchFamily="18" charset="0"/>
                      </a:rPr>
                      <m:t>+</m:t>
                    </m:r>
                    <m:r>
                      <a:rPr lang="en-US" sz="3200" b="1" i="1" smtClean="0">
                        <a:latin typeface="Cambria Math" panose="02040503050406030204" pitchFamily="18" charset="0"/>
                      </a:rPr>
                      <m:t>𝒆𝑽</m:t>
                    </m:r>
                  </m:oMath>
                </a14:m>
                <a:r>
                  <a:rPr lang="en-US" sz="3200" b="1" dirty="0">
                    <a:latin typeface="Cambria" panose="02040503050406030204" pitchFamily="18" charset="0"/>
                    <a:ea typeface="Cambria" panose="02040503050406030204" pitchFamily="18" charset="0"/>
                  </a:rPr>
                  <a:t>  or </a:t>
                </a:r>
                <a14:m>
                  <m:oMath xmlns:m="http://schemas.openxmlformats.org/officeDocument/2006/math">
                    <m:r>
                      <a:rPr lang="en-US" sz="3200" b="1" i="1">
                        <a:latin typeface="Cambria Math" panose="02040503050406030204" pitchFamily="18" charset="0"/>
                      </a:rPr>
                      <m:t>𝒆𝑽</m:t>
                    </m:r>
                  </m:oMath>
                </a14:m>
                <a:r>
                  <a:rPr lang="en-US" sz="3200" b="1" dirty="0">
                    <a:latin typeface="Cambria" panose="02040503050406030204" pitchFamily="18" charset="0"/>
                    <a:ea typeface="Cambria" panose="02040503050406030204" pitchFamily="18" charset="0"/>
                  </a:rPr>
                  <a:t>=</a:t>
                </a:r>
                <a:r>
                  <a:rPr lang="en-US" sz="3200" b="1" dirty="0"/>
                  <a:t> </a:t>
                </a:r>
                <a14:m>
                  <m:oMath xmlns:m="http://schemas.openxmlformats.org/officeDocument/2006/math">
                    <m:r>
                      <a:rPr lang="en-US" sz="3200" b="1" i="1">
                        <a:latin typeface="Cambria Math" panose="02040503050406030204" pitchFamily="18" charset="0"/>
                      </a:rPr>
                      <m:t>𝒉</m:t>
                    </m:r>
                    <m:r>
                      <a:rPr lang="en-US" sz="3200" b="1" i="1">
                        <a:latin typeface="Cambria Math" panose="02040503050406030204" pitchFamily="18" charset="0"/>
                      </a:rPr>
                      <m:t>ʋ</m:t>
                    </m:r>
                  </m:oMath>
                </a14:m>
                <a:r>
                  <a:rPr lang="en-US" sz="3200" b="1" dirty="0">
                    <a:latin typeface="Cambria" panose="02040503050406030204" pitchFamily="18" charset="0"/>
                    <a:ea typeface="Cambria" panose="02040503050406030204" pitchFamily="18" charset="0"/>
                  </a:rPr>
                  <a:t> -</a:t>
                </a:r>
                <a14:m>
                  <m:oMath xmlns:m="http://schemas.openxmlformats.org/officeDocument/2006/math">
                    <m:r>
                      <m:rPr>
                        <m:nor/>
                      </m:rPr>
                      <a:rPr lang="en-US" sz="3200" b="1" dirty="0">
                        <a:latin typeface="Cambria" panose="02040503050406030204" pitchFamily="18" charset="0"/>
                        <a:ea typeface="Cambria" panose="02040503050406030204" pitchFamily="18" charset="0"/>
                      </a:rPr>
                      <m:t>h</m:t>
                    </m:r>
                    <m:sSub>
                      <m:sSubPr>
                        <m:ctrlPr>
                          <a:rPr lang="en-US" sz="3200" b="1" i="1">
                            <a:latin typeface="Cambria Math" panose="02040503050406030204" pitchFamily="18" charset="0"/>
                          </a:rPr>
                        </m:ctrlPr>
                      </m:sSubPr>
                      <m:e>
                        <m:r>
                          <a:rPr lang="en-US" sz="3200" b="1" i="1">
                            <a:latin typeface="Cambria Math" panose="02040503050406030204" pitchFamily="18" charset="0"/>
                          </a:rPr>
                          <m:t>ʋ</m:t>
                        </m:r>
                      </m:e>
                      <m:sub>
                        <m:r>
                          <a:rPr lang="en-US" sz="3200" b="1" i="1">
                            <a:latin typeface="Cambria Math" panose="02040503050406030204" pitchFamily="18" charset="0"/>
                          </a:rPr>
                          <m:t>𝟎</m:t>
                        </m:r>
                      </m:sub>
                    </m:sSub>
                  </m:oMath>
                </a14:m>
                <a:endParaRPr lang="en-US" sz="3200" b="1" dirty="0">
                  <a:latin typeface="Cambria" panose="02040503050406030204" pitchFamily="18" charset="0"/>
                  <a:ea typeface="Cambria" panose="02040503050406030204" pitchFamily="18" charset="0"/>
                </a:endParaRPr>
              </a:p>
              <a:p>
                <a14:m>
                  <m:oMath xmlns:m="http://schemas.openxmlformats.org/officeDocument/2006/math">
                    <m:r>
                      <a:rPr lang="en-US" sz="3200" b="1" i="1" smtClean="0">
                        <a:latin typeface="Cambria Math" panose="02040503050406030204" pitchFamily="18" charset="0"/>
                      </a:rPr>
                      <m:t>𝒐𝒓</m:t>
                    </m:r>
                    <m:r>
                      <a:rPr lang="en-US" sz="3200" b="1" i="1" smtClean="0">
                        <a:latin typeface="Cambria Math" panose="02040503050406030204" pitchFamily="18" charset="0"/>
                      </a:rPr>
                      <m:t>  </m:t>
                    </m:r>
                    <m:r>
                      <a:rPr lang="en-US" sz="3200" b="1" i="1" smtClean="0">
                        <a:latin typeface="Cambria Math" panose="02040503050406030204" pitchFamily="18" charset="0"/>
                      </a:rPr>
                      <m:t>𝑽</m:t>
                    </m:r>
                    <m:r>
                      <a:rPr lang="en-US" sz="3200" b="1" i="1" smtClean="0">
                        <a:latin typeface="Cambria Math" panose="02040503050406030204" pitchFamily="18" charset="0"/>
                      </a:rPr>
                      <m:t>=</m:t>
                    </m:r>
                    <m:d>
                      <m:dPr>
                        <m:ctrlPr>
                          <a:rPr lang="en-US" sz="3200" b="1" i="1" smtClean="0">
                            <a:latin typeface="Cambria Math" panose="02040503050406030204" pitchFamily="18" charset="0"/>
                          </a:rPr>
                        </m:ctrlPr>
                      </m:dPr>
                      <m:e>
                        <m:f>
                          <m:fPr>
                            <m:ctrlPr>
                              <a:rPr lang="en-US" sz="3200" b="1" i="1" smtClean="0">
                                <a:latin typeface="Cambria Math" panose="02040503050406030204" pitchFamily="18" charset="0"/>
                              </a:rPr>
                            </m:ctrlPr>
                          </m:fPr>
                          <m:num>
                            <m:r>
                              <a:rPr lang="en-US" sz="3200" b="1" i="1" smtClean="0">
                                <a:latin typeface="Cambria Math" panose="02040503050406030204" pitchFamily="18" charset="0"/>
                              </a:rPr>
                              <m:t>𝒉</m:t>
                            </m:r>
                          </m:num>
                          <m:den>
                            <m:r>
                              <a:rPr lang="en-US" sz="3200" b="1" i="1" smtClean="0">
                                <a:latin typeface="Cambria Math" panose="02040503050406030204" pitchFamily="18" charset="0"/>
                              </a:rPr>
                              <m:t>𝒆</m:t>
                            </m:r>
                          </m:den>
                        </m:f>
                      </m:e>
                    </m:d>
                  </m:oMath>
                </a14:m>
                <a:r>
                  <a:rPr lang="en-US" sz="3200" b="1" dirty="0"/>
                  <a:t> </a:t>
                </a:r>
                <a14:m>
                  <m:oMath xmlns:m="http://schemas.openxmlformats.org/officeDocument/2006/math">
                    <m:r>
                      <a:rPr lang="en-US" sz="3200" b="1" i="1">
                        <a:latin typeface="Cambria Math" panose="02040503050406030204" pitchFamily="18" charset="0"/>
                      </a:rPr>
                      <m:t>ʋ </m:t>
                    </m:r>
                  </m:oMath>
                </a14:m>
                <a:r>
                  <a:rPr lang="en-US" sz="3200" b="1" dirty="0">
                    <a:latin typeface="Cambria" panose="02040503050406030204" pitchFamily="18" charset="0"/>
                    <a:ea typeface="Cambria" panose="02040503050406030204" pitchFamily="18" charset="0"/>
                  </a:rPr>
                  <a:t>-</a:t>
                </a:r>
                <a:r>
                  <a:rPr lang="en-US" sz="3200" b="1" dirty="0"/>
                  <a:t> </a:t>
                </a:r>
                <a14:m>
                  <m:oMath xmlns:m="http://schemas.openxmlformats.org/officeDocument/2006/math">
                    <m:d>
                      <m:dPr>
                        <m:ctrlPr>
                          <a:rPr lang="en-US" sz="3200" b="1" i="1">
                            <a:latin typeface="Cambria Math" panose="02040503050406030204" pitchFamily="18" charset="0"/>
                          </a:rPr>
                        </m:ctrlPr>
                      </m:dPr>
                      <m:e>
                        <m:f>
                          <m:fPr>
                            <m:ctrlPr>
                              <a:rPr lang="en-US" sz="3200" b="1" i="1">
                                <a:latin typeface="Cambria Math" panose="02040503050406030204" pitchFamily="18" charset="0"/>
                              </a:rPr>
                            </m:ctrlPr>
                          </m:fPr>
                          <m:num>
                            <m:r>
                              <a:rPr lang="en-US" sz="3200" b="1" i="1">
                                <a:latin typeface="Cambria Math" panose="02040503050406030204" pitchFamily="18" charset="0"/>
                              </a:rPr>
                              <m:t>𝒉</m:t>
                            </m:r>
                          </m:num>
                          <m:den>
                            <m:r>
                              <a:rPr lang="en-US" sz="3200" b="1" i="1">
                                <a:latin typeface="Cambria Math" panose="02040503050406030204" pitchFamily="18" charset="0"/>
                              </a:rPr>
                              <m:t>𝒆</m:t>
                            </m:r>
                          </m:den>
                        </m:f>
                      </m:e>
                    </m:d>
                  </m:oMath>
                </a14:m>
                <a:r>
                  <a:rPr lang="en-US" sz="3200" b="1" dirty="0"/>
                  <a:t> </a:t>
                </a:r>
                <a14:m>
                  <m:oMath xmlns:m="http://schemas.openxmlformats.org/officeDocument/2006/math">
                    <m:sSub>
                      <m:sSubPr>
                        <m:ctrlPr>
                          <a:rPr lang="en-US" sz="3200" b="1" i="1">
                            <a:latin typeface="Cambria Math" panose="02040503050406030204" pitchFamily="18" charset="0"/>
                          </a:rPr>
                        </m:ctrlPr>
                      </m:sSubPr>
                      <m:e>
                        <m:r>
                          <a:rPr lang="en-US" sz="3200" b="1" i="1">
                            <a:latin typeface="Cambria Math" panose="02040503050406030204" pitchFamily="18" charset="0"/>
                          </a:rPr>
                          <m:t>ʋ</m:t>
                        </m:r>
                      </m:e>
                      <m:sub>
                        <m:r>
                          <a:rPr lang="en-US" sz="3200" b="1" i="1">
                            <a:latin typeface="Cambria Math" panose="02040503050406030204" pitchFamily="18" charset="0"/>
                          </a:rPr>
                          <m:t>𝟎</m:t>
                        </m:r>
                        <m:r>
                          <a:rPr lang="en-US" sz="3200" b="1" i="1" smtClean="0">
                            <a:latin typeface="Cambria Math" panose="02040503050406030204" pitchFamily="18" charset="0"/>
                          </a:rPr>
                          <m:t> </m:t>
                        </m:r>
                      </m:sub>
                    </m:sSub>
                  </m:oMath>
                </a14:m>
                <a:r>
                  <a:rPr lang="en-US" sz="3200" b="1" dirty="0"/>
                  <a:t>.   </a:t>
                </a:r>
                <a:r>
                  <a:rPr lang="en-US" sz="3200" b="1" dirty="0">
                    <a:latin typeface="Cambria" panose="02040503050406030204" pitchFamily="18" charset="0"/>
                    <a:ea typeface="Cambria" panose="02040503050406030204" pitchFamily="18" charset="0"/>
                  </a:rPr>
                  <a:t>Compare it with y=mx + c</a:t>
                </a:r>
              </a:p>
              <a:p>
                <a:r>
                  <a:rPr lang="en-US" sz="3200" b="1" dirty="0">
                    <a:latin typeface="Cambria" panose="02040503050406030204" pitchFamily="18" charset="0"/>
                    <a:ea typeface="Cambria" panose="02040503050406030204" pitchFamily="18" charset="0"/>
                  </a:rPr>
                  <a:t>So, by plotting  graph between </a:t>
                </a:r>
                <a14:m>
                  <m:oMath xmlns:m="http://schemas.openxmlformats.org/officeDocument/2006/math">
                    <m:r>
                      <a:rPr lang="en-US" sz="3200" b="1" i="1" smtClean="0">
                        <a:latin typeface="Cambria Math" panose="02040503050406030204" pitchFamily="18" charset="0"/>
                      </a:rPr>
                      <m:t>𝑽</m:t>
                    </m:r>
                  </m:oMath>
                </a14:m>
                <a:r>
                  <a:rPr lang="en-US" sz="3200" b="1" dirty="0">
                    <a:latin typeface="Cambria" panose="02040503050406030204" pitchFamily="18" charset="0"/>
                    <a:ea typeface="Cambria" panose="02040503050406030204" pitchFamily="18" charset="0"/>
                  </a:rPr>
                  <a:t> and </a:t>
                </a:r>
                <a:r>
                  <a:rPr lang="en-US" sz="3200" b="1" dirty="0"/>
                  <a:t> </a:t>
                </a:r>
                <a14:m>
                  <m:oMath xmlns:m="http://schemas.openxmlformats.org/officeDocument/2006/math">
                    <m:r>
                      <a:rPr lang="en-US" sz="3200" b="1" i="1">
                        <a:latin typeface="Cambria Math" panose="02040503050406030204" pitchFamily="18" charset="0"/>
                      </a:rPr>
                      <m:t>ʋ </m:t>
                    </m:r>
                  </m:oMath>
                </a14:m>
                <a:r>
                  <a:rPr lang="en-US" sz="3200" b="1" dirty="0">
                    <a:latin typeface="Cambria" panose="02040503050406030204" pitchFamily="18" charset="0"/>
                    <a:ea typeface="Cambria" panose="02040503050406030204" pitchFamily="18" charset="0"/>
                  </a:rPr>
                  <a:t> and finding the slope we can find out the value of Plank’s constant. Work function </a:t>
                </a:r>
                <a14:m>
                  <m:oMath xmlns:m="http://schemas.openxmlformats.org/officeDocument/2006/math">
                    <m:r>
                      <a:rPr lang="el-GR" sz="3200" b="1" i="1" smtClean="0">
                        <a:latin typeface="Cambria Math" panose="02040503050406030204" pitchFamily="18" charset="0"/>
                      </a:rPr>
                      <m:t>𝝓</m:t>
                    </m:r>
                  </m:oMath>
                </a14:m>
                <a:r>
                  <a:rPr lang="en-US" sz="3200" b="1" dirty="0">
                    <a:latin typeface="Cambria" panose="02040503050406030204" pitchFamily="18" charset="0"/>
                    <a:ea typeface="Cambria" panose="02040503050406030204" pitchFamily="18" charset="0"/>
                  </a:rPr>
                  <a:t> =</a:t>
                </a:r>
                <a14:m>
                  <m:oMath xmlns:m="http://schemas.openxmlformats.org/officeDocument/2006/math">
                    <m:r>
                      <m:rPr>
                        <m:nor/>
                      </m:rPr>
                      <a:rPr lang="en-US" sz="3200" b="1" dirty="0" smtClean="0">
                        <a:latin typeface="Cambria" panose="02040503050406030204" pitchFamily="18" charset="0"/>
                        <a:ea typeface="Cambria" panose="02040503050406030204" pitchFamily="18" charset="0"/>
                      </a:rPr>
                      <m:t>h</m:t>
                    </m:r>
                    <m:sSub>
                      <m:sSubPr>
                        <m:ctrlPr>
                          <a:rPr lang="en-US" sz="3200" b="1" i="1" smtClean="0">
                            <a:latin typeface="Cambria Math" panose="02040503050406030204" pitchFamily="18" charset="0"/>
                          </a:rPr>
                        </m:ctrlPr>
                      </m:sSubPr>
                      <m:e>
                        <m:r>
                          <a:rPr lang="en-US" sz="3200" b="1" i="1" smtClean="0">
                            <a:latin typeface="Cambria Math" panose="02040503050406030204" pitchFamily="18" charset="0"/>
                          </a:rPr>
                          <m:t>ʋ</m:t>
                        </m:r>
                      </m:e>
                      <m:sub>
                        <m:r>
                          <a:rPr lang="en-US" sz="3200" b="1" i="1" smtClean="0">
                            <a:latin typeface="Cambria Math" panose="02040503050406030204" pitchFamily="18" charset="0"/>
                          </a:rPr>
                          <m:t>𝟎</m:t>
                        </m:r>
                      </m:sub>
                    </m:sSub>
                  </m:oMath>
                </a14:m>
                <a:r>
                  <a:rPr lang="en-US" sz="3200" b="1" dirty="0">
                    <a:latin typeface="Cambria" panose="02040503050406030204" pitchFamily="18" charset="0"/>
                    <a:ea typeface="Cambria" panose="02040503050406030204" pitchFamily="18" charset="0"/>
                  </a:rPr>
                  <a:t>   </a:t>
                </a:r>
              </a:p>
            </p:txBody>
          </p:sp>
        </mc:Choice>
        <mc:Fallback xmlns="">
          <p:sp>
            <p:nvSpPr>
              <p:cNvPr id="12" name="TextBox 11">
                <a:extLst>
                  <a:ext uri="{FF2B5EF4-FFF2-40B4-BE49-F238E27FC236}">
                    <a16:creationId xmlns:a16="http://schemas.microsoft.com/office/drawing/2014/main" id="{3D1A956C-0A66-4ECA-9592-5A3674C1A9DC}"/>
                  </a:ext>
                </a:extLst>
              </p:cNvPr>
              <p:cNvSpPr txBox="1">
                <a:spLocks noRot="1" noChangeAspect="1" noMove="1" noResize="1" noEditPoints="1" noAdjustHandles="1" noChangeArrowheads="1" noChangeShapeType="1" noTextEdit="1"/>
              </p:cNvSpPr>
              <p:nvPr/>
            </p:nvSpPr>
            <p:spPr>
              <a:xfrm>
                <a:off x="235527" y="2458572"/>
                <a:ext cx="12021128" cy="2905091"/>
              </a:xfrm>
              <a:prstGeom prst="rect">
                <a:avLst/>
              </a:prstGeom>
              <a:blipFill>
                <a:blip r:embed="rId3"/>
                <a:stretch>
                  <a:fillRect l="-2079" t="-629" r="-1369" b="-817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6C8CD17C-713B-4446-9D75-7ED205E2B25E}"/>
                  </a:ext>
                </a:extLst>
              </p:cNvPr>
              <p:cNvSpPr txBox="1"/>
              <p:nvPr/>
            </p:nvSpPr>
            <p:spPr>
              <a:xfrm>
                <a:off x="154708" y="5581107"/>
                <a:ext cx="11882582" cy="923330"/>
              </a:xfrm>
              <a:prstGeom prst="rect">
                <a:avLst/>
              </a:prstGeom>
              <a:noFill/>
            </p:spPr>
            <p:txBody>
              <a:bodyPr wrap="square">
                <a:spAutoFit/>
              </a:bodyPr>
              <a:lstStyle/>
              <a:p>
                <a:pPr algn="just"/>
                <a:r>
                  <a:rPr lang="en-US" dirty="0">
                    <a:solidFill>
                      <a:srgbClr val="0000FF"/>
                    </a:solidFill>
                    <a:latin typeface="Cambria" panose="02040503050406030204" pitchFamily="18" charset="0"/>
                    <a:ea typeface="Cambria" panose="02040503050406030204" pitchFamily="18" charset="0"/>
                  </a:rPr>
                  <a:t>where </a:t>
                </a:r>
                <a:r>
                  <a:rPr lang="en-US" dirty="0" err="1">
                    <a:solidFill>
                      <a:srgbClr val="0000FF"/>
                    </a:solidFill>
                    <a:latin typeface="Cambria" panose="02040503050406030204" pitchFamily="18" charset="0"/>
                    <a:ea typeface="Cambria" panose="02040503050406030204" pitchFamily="18" charset="0"/>
                  </a:rPr>
                  <a:t>KEmax</a:t>
                </a:r>
                <a:r>
                  <a:rPr lang="en-US" dirty="0">
                    <a:solidFill>
                      <a:srgbClr val="0000FF"/>
                    </a:solidFill>
                    <a:latin typeface="Cambria" panose="02040503050406030204" pitchFamily="18" charset="0"/>
                    <a:ea typeface="Cambria" panose="02040503050406030204" pitchFamily="18" charset="0"/>
                  </a:rPr>
                  <a:t> is the maximum kinetic energy, that an electron has at the very instant it gets detached from the surface.  In this energy balance equation, </a:t>
                </a:r>
                <a14:m>
                  <m:oMath xmlns:m="http://schemas.openxmlformats.org/officeDocument/2006/math">
                    <m:r>
                      <a:rPr lang="el-GR" sz="1800" b="1" i="1" smtClean="0">
                        <a:solidFill>
                          <a:srgbClr val="0000FF"/>
                        </a:solidFill>
                        <a:latin typeface="Cambria Math" panose="02040503050406030204" pitchFamily="18" charset="0"/>
                      </a:rPr>
                      <m:t>𝝓</m:t>
                    </m:r>
                  </m:oMath>
                </a14:m>
                <a:r>
                  <a:rPr lang="en-US" dirty="0">
                    <a:solidFill>
                      <a:srgbClr val="0000FF"/>
                    </a:solidFill>
                    <a:latin typeface="Cambria" panose="02040503050406030204" pitchFamily="18" charset="0"/>
                    <a:ea typeface="Cambria" panose="02040503050406030204" pitchFamily="18" charset="0"/>
                  </a:rPr>
                  <a:t> is the energy needed to detach a photoelectron from the surface. This energy </a:t>
                </a:r>
                <a14:m>
                  <m:oMath xmlns:m="http://schemas.openxmlformats.org/officeDocument/2006/math">
                    <m:r>
                      <a:rPr lang="el-GR" sz="1800" b="1" i="1" smtClean="0">
                        <a:solidFill>
                          <a:srgbClr val="0000FF"/>
                        </a:solidFill>
                        <a:latin typeface="Cambria Math" panose="02040503050406030204" pitchFamily="18" charset="0"/>
                      </a:rPr>
                      <m:t>𝝓</m:t>
                    </m:r>
                  </m:oMath>
                </a14:m>
                <a:r>
                  <a:rPr lang="en-US" dirty="0">
                    <a:solidFill>
                      <a:srgbClr val="0000FF"/>
                    </a:solidFill>
                    <a:latin typeface="Cambria" panose="02040503050406030204" pitchFamily="18" charset="0"/>
                    <a:ea typeface="Cambria" panose="02040503050406030204" pitchFamily="18" charset="0"/>
                  </a:rPr>
                  <a:t> is called </a:t>
                </a:r>
                <a:r>
                  <a:rPr lang="en-US" b="1" dirty="0">
                    <a:solidFill>
                      <a:srgbClr val="0000FF"/>
                    </a:solidFill>
                    <a:latin typeface="Cambria" panose="02040503050406030204" pitchFamily="18" charset="0"/>
                    <a:ea typeface="Cambria" panose="02040503050406030204" pitchFamily="18" charset="0"/>
                  </a:rPr>
                  <a:t>the work function </a:t>
                </a:r>
                <a:r>
                  <a:rPr lang="en-US" dirty="0">
                    <a:solidFill>
                      <a:srgbClr val="0000FF"/>
                    </a:solidFill>
                    <a:latin typeface="Cambria" panose="02040503050406030204" pitchFamily="18" charset="0"/>
                    <a:ea typeface="Cambria" panose="02040503050406030204" pitchFamily="18" charset="0"/>
                  </a:rPr>
                  <a:t>of the metal. </a:t>
                </a:r>
                <a:r>
                  <a:rPr lang="en-US" b="1" dirty="0">
                    <a:solidFill>
                      <a:srgbClr val="0000FF"/>
                    </a:solidFill>
                    <a:latin typeface="Cambria" panose="02040503050406030204" pitchFamily="18" charset="0"/>
                    <a:ea typeface="Cambria" panose="02040503050406030204" pitchFamily="18" charset="0"/>
                  </a:rPr>
                  <a:t>Each metal has its characteristic work function.</a:t>
                </a:r>
                <a:r>
                  <a:rPr lang="en-US" b="1" dirty="0"/>
                  <a:t> </a:t>
                </a:r>
                <a14:m>
                  <m:oMath xmlns:m="http://schemas.openxmlformats.org/officeDocument/2006/math">
                    <m:sSub>
                      <m:sSubPr>
                        <m:ctrlPr>
                          <a:rPr lang="en-US" i="1">
                            <a:latin typeface="Cambria Math" panose="02040503050406030204" pitchFamily="18" charset="0"/>
                          </a:rPr>
                        </m:ctrlPr>
                      </m:sSubPr>
                      <m:e>
                        <m:r>
                          <a:rPr lang="en-US" b="0" i="1">
                            <a:latin typeface="Cambria Math" panose="02040503050406030204" pitchFamily="18" charset="0"/>
                          </a:rPr>
                          <m:t>ʋ</m:t>
                        </m:r>
                      </m:e>
                      <m:sub>
                        <m:r>
                          <a:rPr lang="en-US" b="0" i="1">
                            <a:latin typeface="Cambria Math" panose="02040503050406030204" pitchFamily="18" charset="0"/>
                          </a:rPr>
                          <m:t>0</m:t>
                        </m:r>
                      </m:sub>
                    </m:sSub>
                  </m:oMath>
                </a14:m>
                <a:r>
                  <a:rPr lang="en-US" dirty="0">
                    <a:solidFill>
                      <a:srgbClr val="0000FF"/>
                    </a:solidFill>
                    <a:latin typeface="Cambria" panose="02040503050406030204" pitchFamily="18" charset="0"/>
                    <a:ea typeface="Cambria" panose="02040503050406030204" pitchFamily="18" charset="0"/>
                  </a:rPr>
                  <a:t> is the threshold frequency. </a:t>
                </a:r>
              </a:p>
            </p:txBody>
          </p:sp>
        </mc:Choice>
        <mc:Fallback xmlns="">
          <p:sp>
            <p:nvSpPr>
              <p:cNvPr id="16" name="TextBox 15">
                <a:extLst>
                  <a:ext uri="{FF2B5EF4-FFF2-40B4-BE49-F238E27FC236}">
                    <a16:creationId xmlns:a16="http://schemas.microsoft.com/office/drawing/2014/main" id="{6C8CD17C-713B-4446-9D75-7ED205E2B25E}"/>
                  </a:ext>
                </a:extLst>
              </p:cNvPr>
              <p:cNvSpPr txBox="1">
                <a:spLocks noRot="1" noChangeAspect="1" noMove="1" noResize="1" noEditPoints="1" noAdjustHandles="1" noChangeArrowheads="1" noChangeShapeType="1" noTextEdit="1"/>
              </p:cNvSpPr>
              <p:nvPr/>
            </p:nvSpPr>
            <p:spPr>
              <a:xfrm>
                <a:off x="154708" y="5581107"/>
                <a:ext cx="11882582" cy="923330"/>
              </a:xfrm>
              <a:prstGeom prst="rect">
                <a:avLst/>
              </a:prstGeom>
              <a:blipFill>
                <a:blip r:embed="rId4"/>
                <a:stretch>
                  <a:fillRect l="-410" t="-4636" r="-410" b="-8609"/>
                </a:stretch>
              </a:blipFill>
            </p:spPr>
            <p:txBody>
              <a:bodyPr/>
              <a:lstStyle/>
              <a:p>
                <a:r>
                  <a:rPr lang="en-US">
                    <a:noFill/>
                  </a:rPr>
                  <a:t> </a:t>
                </a:r>
              </a:p>
            </p:txBody>
          </p:sp>
        </mc:Fallback>
      </mc:AlternateContent>
      <p:sp>
        <p:nvSpPr>
          <p:cNvPr id="18" name="TextBox 17">
            <a:extLst>
              <a:ext uri="{FF2B5EF4-FFF2-40B4-BE49-F238E27FC236}">
                <a16:creationId xmlns:a16="http://schemas.microsoft.com/office/drawing/2014/main" id="{E0CCA426-3EFE-4FDB-A4E8-25A9814CAE49}"/>
              </a:ext>
            </a:extLst>
          </p:cNvPr>
          <p:cNvSpPr txBox="1"/>
          <p:nvPr/>
        </p:nvSpPr>
        <p:spPr>
          <a:xfrm>
            <a:off x="622299" y="-71807"/>
            <a:ext cx="12428683" cy="584775"/>
          </a:xfrm>
          <a:prstGeom prst="rect">
            <a:avLst/>
          </a:prstGeom>
          <a:noFill/>
        </p:spPr>
        <p:txBody>
          <a:bodyPr wrap="square">
            <a:spAutoFit/>
          </a:bodyPr>
          <a:lstStyle/>
          <a:p>
            <a:r>
              <a:rPr lang="en-US" sz="3200" b="1" i="0" u="none" strike="noStrike" baseline="0" dirty="0">
                <a:solidFill>
                  <a:srgbClr val="FF0000"/>
                </a:solidFill>
                <a:latin typeface="Cambria" panose="02040503050406030204" pitchFamily="18" charset="0"/>
                <a:ea typeface="Cambria" panose="02040503050406030204" pitchFamily="18" charset="0"/>
              </a:rPr>
              <a:t>Einstein’s approach to explain the features of this effect</a:t>
            </a:r>
            <a:endParaRPr lang="en-US" sz="3200" b="1" dirty="0">
              <a:solidFill>
                <a:srgbClr val="FF0000"/>
              </a:solidFill>
            </a:endParaRPr>
          </a:p>
        </p:txBody>
      </p:sp>
      <p:sp>
        <p:nvSpPr>
          <p:cNvPr id="23" name="Slide Number Placeholder 22">
            <a:extLst>
              <a:ext uri="{FF2B5EF4-FFF2-40B4-BE49-F238E27FC236}">
                <a16:creationId xmlns:a16="http://schemas.microsoft.com/office/drawing/2014/main" id="{60051BBD-B999-491F-91B4-EC1ED21D979C}"/>
              </a:ext>
            </a:extLst>
          </p:cNvPr>
          <p:cNvSpPr>
            <a:spLocks noGrp="1"/>
          </p:cNvSpPr>
          <p:nvPr>
            <p:ph type="sldNum" sz="quarter" idx="12"/>
          </p:nvPr>
        </p:nvSpPr>
        <p:spPr/>
        <p:txBody>
          <a:bodyPr/>
          <a:lstStyle/>
          <a:p>
            <a:pPr>
              <a:defRPr/>
            </a:pPr>
            <a:fld id="{A0EED1DC-5D22-452E-AC06-1744B1BF98E8}" type="slidenum">
              <a:rPr lang="en-US" altLang="en-US" smtClean="0"/>
              <a:pPr>
                <a:defRPr/>
              </a:pPr>
              <a:t>6</a:t>
            </a:fld>
            <a:endParaRPr lang="en-US" altLang="en-US"/>
          </a:p>
        </p:txBody>
      </p:sp>
      <p:sp>
        <p:nvSpPr>
          <p:cNvPr id="9" name="TextBox 8">
            <a:extLst>
              <a:ext uri="{FF2B5EF4-FFF2-40B4-BE49-F238E27FC236}">
                <a16:creationId xmlns:a16="http://schemas.microsoft.com/office/drawing/2014/main" id="{46018C3E-4F18-46FD-9D3E-AB30F0BA6C13}"/>
              </a:ext>
            </a:extLst>
          </p:cNvPr>
          <p:cNvSpPr txBox="1"/>
          <p:nvPr/>
        </p:nvSpPr>
        <p:spPr>
          <a:xfrm>
            <a:off x="61700" y="6557314"/>
            <a:ext cx="3561377" cy="276999"/>
          </a:xfrm>
          <a:prstGeom prst="rect">
            <a:avLst/>
          </a:prstGeom>
          <a:noFill/>
        </p:spPr>
        <p:txBody>
          <a:bodyPr wrap="square" rtlCol="0">
            <a:spAutoFit/>
          </a:bodyPr>
          <a:lstStyle/>
          <a:p>
            <a:r>
              <a:rPr lang="en-US" sz="1200" dirty="0">
                <a:latin typeface="Cambria" panose="02040503050406030204" pitchFamily="18" charset="0"/>
                <a:ea typeface="Cambria" panose="02040503050406030204" pitchFamily="18" charset="0"/>
              </a:rPr>
              <a:t>@Dr. Subhojyoti Sinha</a:t>
            </a:r>
          </a:p>
        </p:txBody>
      </p:sp>
    </p:spTree>
    <p:extLst>
      <p:ext uri="{BB962C8B-B14F-4D97-AF65-F5344CB8AC3E}">
        <p14:creationId xmlns:p14="http://schemas.microsoft.com/office/powerpoint/2010/main" val="39184820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C88669A-4FF6-4582-B100-B2ED250119F0}"/>
              </a:ext>
            </a:extLst>
          </p:cNvPr>
          <p:cNvSpPr>
            <a:spLocks noGrp="1"/>
          </p:cNvSpPr>
          <p:nvPr>
            <p:ph type="sldNum" sz="quarter" idx="12"/>
          </p:nvPr>
        </p:nvSpPr>
        <p:spPr/>
        <p:txBody>
          <a:bodyPr/>
          <a:lstStyle/>
          <a:p>
            <a:fld id="{A9CFE4FA-4966-4C66-8E35-E506611F709F}" type="slidenum">
              <a:rPr lang="en-US" smtClean="0"/>
              <a:t>7</a:t>
            </a:fld>
            <a:endParaRPr lang="en-US"/>
          </a:p>
        </p:txBody>
      </p:sp>
      <p:sp>
        <p:nvSpPr>
          <p:cNvPr id="3" name="TextBox 2">
            <a:extLst>
              <a:ext uri="{FF2B5EF4-FFF2-40B4-BE49-F238E27FC236}">
                <a16:creationId xmlns:a16="http://schemas.microsoft.com/office/drawing/2014/main" id="{22022B65-9275-4D82-99AD-679E7C210213}"/>
              </a:ext>
            </a:extLst>
          </p:cNvPr>
          <p:cNvSpPr txBox="1"/>
          <p:nvPr/>
        </p:nvSpPr>
        <p:spPr>
          <a:xfrm>
            <a:off x="998364" y="2233236"/>
            <a:ext cx="10195271" cy="1754326"/>
          </a:xfrm>
          <a:prstGeom prst="rect">
            <a:avLst/>
          </a:prstGeom>
          <a:noFill/>
        </p:spPr>
        <p:txBody>
          <a:bodyPr wrap="square" rtlCol="0">
            <a:spAutoFit/>
          </a:bodyPr>
          <a:lstStyle/>
          <a:p>
            <a:pPr algn="ctr"/>
            <a:r>
              <a:rPr lang="en-US" sz="5400" b="1" u="sng" dirty="0">
                <a:latin typeface="Cambria" panose="02040503050406030204" pitchFamily="18" charset="0"/>
                <a:ea typeface="Cambria" panose="02040503050406030204" pitchFamily="18" charset="0"/>
              </a:rPr>
              <a:t>Questions on </a:t>
            </a:r>
          </a:p>
          <a:p>
            <a:pPr algn="ctr"/>
            <a:r>
              <a:rPr lang="en-US" sz="5400" b="1" u="sng" dirty="0">
                <a:latin typeface="Cambria" panose="02040503050406030204" pitchFamily="18" charset="0"/>
                <a:ea typeface="Cambria" panose="02040503050406030204" pitchFamily="18" charset="0"/>
              </a:rPr>
              <a:t>basic understandings </a:t>
            </a:r>
          </a:p>
        </p:txBody>
      </p:sp>
    </p:spTree>
    <p:extLst>
      <p:ext uri="{BB962C8B-B14F-4D97-AF65-F5344CB8AC3E}">
        <p14:creationId xmlns:p14="http://schemas.microsoft.com/office/powerpoint/2010/main" val="39515827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961D99B-56F8-4C64-B55E-D3F737D498E8}"/>
              </a:ext>
            </a:extLst>
          </p:cNvPr>
          <p:cNvSpPr>
            <a:spLocks noGrp="1"/>
          </p:cNvSpPr>
          <p:nvPr>
            <p:ph type="sldNum" sz="quarter" idx="12"/>
          </p:nvPr>
        </p:nvSpPr>
        <p:spPr/>
        <p:txBody>
          <a:bodyPr/>
          <a:lstStyle/>
          <a:p>
            <a:fld id="{A9CFE4FA-4966-4C66-8E35-E506611F709F}" type="slidenum">
              <a:rPr lang="en-US" smtClean="0"/>
              <a:t>8</a:t>
            </a:fld>
            <a:endParaRPr lang="en-US"/>
          </a:p>
        </p:txBody>
      </p:sp>
      <p:sp>
        <p:nvSpPr>
          <p:cNvPr id="3" name="TextBox 2">
            <a:extLst>
              <a:ext uri="{FF2B5EF4-FFF2-40B4-BE49-F238E27FC236}">
                <a16:creationId xmlns:a16="http://schemas.microsoft.com/office/drawing/2014/main" id="{E2EC7BAC-D39A-4E6D-B882-497CB37D37B6}"/>
              </a:ext>
            </a:extLst>
          </p:cNvPr>
          <p:cNvSpPr txBox="1"/>
          <p:nvPr/>
        </p:nvSpPr>
        <p:spPr>
          <a:xfrm>
            <a:off x="0" y="936758"/>
            <a:ext cx="12030365" cy="3970318"/>
          </a:xfrm>
          <a:prstGeom prst="rect">
            <a:avLst/>
          </a:prstGeom>
          <a:solidFill>
            <a:schemeClr val="accent4">
              <a:lumMod val="20000"/>
              <a:lumOff val="80000"/>
            </a:schemeClr>
          </a:solidFill>
        </p:spPr>
        <p:txBody>
          <a:bodyPr wrap="square" rtlCol="0">
            <a:spAutoFit/>
          </a:bodyPr>
          <a:lstStyle/>
          <a:p>
            <a:pPr algn="just"/>
            <a:r>
              <a:rPr lang="en-US" sz="2800" b="1" dirty="0">
                <a:solidFill>
                  <a:srgbClr val="FF0000"/>
                </a:solidFill>
                <a:latin typeface="Cambria" panose="02040503050406030204" pitchFamily="18" charset="0"/>
                <a:ea typeface="Cambria" panose="02040503050406030204" pitchFamily="18" charset="0"/>
              </a:rPr>
              <a:t>Q 2.1: </a:t>
            </a:r>
            <a:r>
              <a:rPr lang="en-US" sz="2800" b="1" dirty="0">
                <a:solidFill>
                  <a:srgbClr val="0000FF"/>
                </a:solidFill>
                <a:latin typeface="Cambria" panose="02040503050406030204" pitchFamily="18" charset="0"/>
                <a:ea typeface="Cambria" panose="02040503050406030204" pitchFamily="18" charset="0"/>
              </a:rPr>
              <a:t>The minimum frequency of the incident electromagnetic  radiation that can cause the emission of photoelectrons with zero kinetic energy from the cathode surface and below which no emission occurs is called </a:t>
            </a:r>
          </a:p>
          <a:p>
            <a:endParaRPr lang="en-US" sz="2800" b="1" dirty="0">
              <a:latin typeface="Cambria" panose="02040503050406030204" pitchFamily="18" charset="0"/>
              <a:ea typeface="Cambria" panose="02040503050406030204" pitchFamily="18" charset="0"/>
            </a:endParaRPr>
          </a:p>
          <a:p>
            <a:pPr marL="342900" indent="-342900">
              <a:buFontTx/>
              <a:buAutoNum type="alphaUcParenBoth"/>
            </a:pPr>
            <a:r>
              <a:rPr lang="en-US" sz="2800" b="1" dirty="0">
                <a:latin typeface="Cambria" panose="02040503050406030204" pitchFamily="18" charset="0"/>
                <a:ea typeface="Cambria" panose="02040503050406030204" pitchFamily="18" charset="0"/>
              </a:rPr>
              <a:t>Resonant frequency </a:t>
            </a:r>
          </a:p>
          <a:p>
            <a:pPr marL="342900" indent="-342900">
              <a:buFontTx/>
              <a:buAutoNum type="alphaUcParenBoth"/>
            </a:pPr>
            <a:r>
              <a:rPr lang="en-US" sz="2800" b="1" dirty="0">
                <a:latin typeface="Cambria" panose="02040503050406030204" pitchFamily="18" charset="0"/>
                <a:ea typeface="Cambria" panose="02040503050406030204" pitchFamily="18" charset="0"/>
              </a:rPr>
              <a:t>Plasma frequency </a:t>
            </a:r>
          </a:p>
          <a:p>
            <a:pPr marL="342900" indent="-342900">
              <a:buAutoNum type="alphaUcParenBoth"/>
            </a:pPr>
            <a:r>
              <a:rPr lang="en-US" sz="2800" b="1" dirty="0">
                <a:latin typeface="Cambria" panose="02040503050406030204" pitchFamily="18" charset="0"/>
                <a:ea typeface="Cambria" panose="02040503050406030204" pitchFamily="18" charset="0"/>
              </a:rPr>
              <a:t>Threshold frequency</a:t>
            </a:r>
          </a:p>
          <a:p>
            <a:pPr marL="342900" indent="-342900">
              <a:buAutoNum type="alphaUcParenBoth"/>
            </a:pPr>
            <a:r>
              <a:rPr lang="en-US" sz="2800" b="1" dirty="0">
                <a:latin typeface="Cambria" panose="02040503050406030204" pitchFamily="18" charset="0"/>
                <a:ea typeface="Cambria" panose="02040503050406030204" pitchFamily="18" charset="0"/>
              </a:rPr>
              <a:t> Ultrasonic frequency</a:t>
            </a:r>
          </a:p>
        </p:txBody>
      </p:sp>
      <p:grpSp>
        <p:nvGrpSpPr>
          <p:cNvPr id="5" name="Group 4">
            <a:extLst>
              <a:ext uri="{FF2B5EF4-FFF2-40B4-BE49-F238E27FC236}">
                <a16:creationId xmlns:a16="http://schemas.microsoft.com/office/drawing/2014/main" id="{447CAE07-155A-40B1-A5FB-C00723007CF4}"/>
              </a:ext>
            </a:extLst>
          </p:cNvPr>
          <p:cNvGrpSpPr/>
          <p:nvPr/>
        </p:nvGrpSpPr>
        <p:grpSpPr>
          <a:xfrm>
            <a:off x="11388437" y="83127"/>
            <a:ext cx="715819" cy="738908"/>
            <a:chOff x="11406909" y="0"/>
            <a:chExt cx="715819" cy="738908"/>
          </a:xfrm>
          <a:noFill/>
        </p:grpSpPr>
        <p:sp>
          <p:nvSpPr>
            <p:cNvPr id="6" name="Oval 5">
              <a:extLst>
                <a:ext uri="{FF2B5EF4-FFF2-40B4-BE49-F238E27FC236}">
                  <a16:creationId xmlns:a16="http://schemas.microsoft.com/office/drawing/2014/main" id="{36ED4760-037F-43DA-BC03-73A5BDAE278B}"/>
                </a:ext>
              </a:extLst>
            </p:cNvPr>
            <p:cNvSpPr/>
            <p:nvPr/>
          </p:nvSpPr>
          <p:spPr>
            <a:xfrm>
              <a:off x="11406909" y="0"/>
              <a:ext cx="715819" cy="738908"/>
            </a:xfrm>
            <a:prstGeom prst="ellipse">
              <a:avLst/>
            </a:prstGeom>
            <a:grp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C06EC1FF-A90D-42A4-B946-31EDA77E671D}"/>
                </a:ext>
              </a:extLst>
            </p:cNvPr>
            <p:cNvSpPr txBox="1"/>
            <p:nvPr/>
          </p:nvSpPr>
          <p:spPr>
            <a:xfrm>
              <a:off x="11496963" y="0"/>
              <a:ext cx="535709" cy="707886"/>
            </a:xfrm>
            <a:prstGeom prst="rect">
              <a:avLst/>
            </a:prstGeom>
            <a:grpFill/>
          </p:spPr>
          <p:txBody>
            <a:bodyPr wrap="square" rtlCol="0">
              <a:spAutoFit/>
            </a:bodyPr>
            <a:lstStyle/>
            <a:p>
              <a:r>
                <a:rPr lang="en-US" sz="4000" b="1" dirty="0">
                  <a:solidFill>
                    <a:srgbClr val="FF0000"/>
                  </a:solidFill>
                  <a:latin typeface="Cambria" panose="02040503050406030204" pitchFamily="18" charset="0"/>
                  <a:ea typeface="Cambria" panose="02040503050406030204" pitchFamily="18" charset="0"/>
                </a:rPr>
                <a:t>Q</a:t>
              </a:r>
            </a:p>
          </p:txBody>
        </p:sp>
      </p:grpSp>
      <p:sp>
        <p:nvSpPr>
          <p:cNvPr id="8" name="TextBox 7">
            <a:extLst>
              <a:ext uri="{FF2B5EF4-FFF2-40B4-BE49-F238E27FC236}">
                <a16:creationId xmlns:a16="http://schemas.microsoft.com/office/drawing/2014/main" id="{9FDF5DC3-968E-4B21-AEBE-0205BFD77BCD}"/>
              </a:ext>
            </a:extLst>
          </p:cNvPr>
          <p:cNvSpPr txBox="1"/>
          <p:nvPr/>
        </p:nvSpPr>
        <p:spPr>
          <a:xfrm>
            <a:off x="1" y="0"/>
            <a:ext cx="4110182" cy="461665"/>
          </a:xfrm>
          <a:prstGeom prst="rect">
            <a:avLst/>
          </a:prstGeom>
          <a:solidFill>
            <a:schemeClr val="bg1">
              <a:lumMod val="85000"/>
            </a:schemeClr>
          </a:solidFill>
        </p:spPr>
        <p:txBody>
          <a:bodyPr wrap="square" rtlCol="0">
            <a:spAutoFit/>
          </a:bodyPr>
          <a:lstStyle/>
          <a:p>
            <a:pPr algn="ctr"/>
            <a:r>
              <a:rPr lang="en-US" sz="2400" b="1" dirty="0">
                <a:solidFill>
                  <a:srgbClr val="FF0000"/>
                </a:solidFill>
                <a:latin typeface="Cambria" panose="02040503050406030204" pitchFamily="18" charset="0"/>
                <a:ea typeface="Cambria" panose="02040503050406030204" pitchFamily="18" charset="0"/>
              </a:rPr>
              <a:t>Check your understanding </a:t>
            </a:r>
          </a:p>
        </p:txBody>
      </p:sp>
    </p:spTree>
    <p:extLst>
      <p:ext uri="{BB962C8B-B14F-4D97-AF65-F5344CB8AC3E}">
        <p14:creationId xmlns:p14="http://schemas.microsoft.com/office/powerpoint/2010/main" val="41874002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2A18C862-C15C-46CA-8D5E-00C8C8BA7D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77891" y="1260037"/>
            <a:ext cx="4913746" cy="33272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a:extLst>
              <a:ext uri="{FF2B5EF4-FFF2-40B4-BE49-F238E27FC236}">
                <a16:creationId xmlns:a16="http://schemas.microsoft.com/office/drawing/2014/main" id="{A0AF4273-3D67-4EAA-95F0-DDF6ADEF66F6}"/>
              </a:ext>
            </a:extLst>
          </p:cNvPr>
          <p:cNvSpPr>
            <a:spLocks noGrp="1"/>
          </p:cNvSpPr>
          <p:nvPr>
            <p:ph type="sldNum" sz="quarter" idx="12"/>
          </p:nvPr>
        </p:nvSpPr>
        <p:spPr/>
        <p:txBody>
          <a:bodyPr/>
          <a:lstStyle/>
          <a:p>
            <a:fld id="{05D0AD6E-842F-4A21-B483-616409CB61A0}" type="slidenum">
              <a:rPr lang="en-US" smtClean="0"/>
              <a:t>9</a:t>
            </a:fld>
            <a:endParaRPr lang="en-US"/>
          </a:p>
        </p:txBody>
      </p:sp>
      <p:sp>
        <p:nvSpPr>
          <p:cNvPr id="9" name="TextBox 8">
            <a:extLst>
              <a:ext uri="{FF2B5EF4-FFF2-40B4-BE49-F238E27FC236}">
                <a16:creationId xmlns:a16="http://schemas.microsoft.com/office/drawing/2014/main" id="{57CE4CB0-398F-49D7-B21E-2A7D56B53CEF}"/>
              </a:ext>
            </a:extLst>
          </p:cNvPr>
          <p:cNvSpPr txBox="1"/>
          <p:nvPr/>
        </p:nvSpPr>
        <p:spPr>
          <a:xfrm>
            <a:off x="193963" y="1047852"/>
            <a:ext cx="6382327" cy="4832092"/>
          </a:xfrm>
          <a:prstGeom prst="rect">
            <a:avLst/>
          </a:prstGeom>
          <a:solidFill>
            <a:schemeClr val="accent4">
              <a:lumMod val="20000"/>
              <a:lumOff val="80000"/>
            </a:schemeClr>
          </a:solidFill>
        </p:spPr>
        <p:txBody>
          <a:bodyPr wrap="square" rtlCol="0">
            <a:spAutoFit/>
          </a:bodyPr>
          <a:lstStyle/>
          <a:p>
            <a:r>
              <a:rPr lang="en-US" sz="2800" b="1" dirty="0">
                <a:solidFill>
                  <a:srgbClr val="FF0000"/>
                </a:solidFill>
                <a:latin typeface="Cambria" panose="02040503050406030204" pitchFamily="18" charset="0"/>
                <a:ea typeface="Cambria" panose="02040503050406030204" pitchFamily="18" charset="0"/>
              </a:rPr>
              <a:t>Q 2.2: </a:t>
            </a:r>
            <a:r>
              <a:rPr lang="en-US" sz="2800" b="1" dirty="0">
                <a:solidFill>
                  <a:srgbClr val="0000FF"/>
                </a:solidFill>
                <a:latin typeface="Cambria" panose="02040503050406030204" pitchFamily="18" charset="0"/>
                <a:ea typeface="Cambria" panose="02040503050406030204" pitchFamily="18" charset="0"/>
              </a:rPr>
              <a:t>In this graph the point A and B represent</a:t>
            </a:r>
          </a:p>
          <a:p>
            <a:endParaRPr lang="en-US" sz="2800" b="1" dirty="0">
              <a:latin typeface="Cambria" panose="02040503050406030204" pitchFamily="18" charset="0"/>
              <a:ea typeface="Cambria" panose="02040503050406030204" pitchFamily="18" charset="0"/>
            </a:endParaRPr>
          </a:p>
          <a:p>
            <a:pPr marL="342900" indent="-342900">
              <a:buFontTx/>
              <a:buAutoNum type="alphaUcParenBoth"/>
            </a:pPr>
            <a:r>
              <a:rPr lang="en-US" sz="2800" b="1" dirty="0">
                <a:latin typeface="Cambria" panose="02040503050406030204" pitchFamily="18" charset="0"/>
                <a:ea typeface="Cambria" panose="02040503050406030204" pitchFamily="18" charset="0"/>
              </a:rPr>
              <a:t> work function and threshold  frequency respectively</a:t>
            </a:r>
          </a:p>
          <a:p>
            <a:pPr marL="342900" indent="-342900">
              <a:buAutoNum type="alphaUcParenBoth"/>
            </a:pPr>
            <a:r>
              <a:rPr lang="en-US" sz="2800" b="1" dirty="0">
                <a:latin typeface="Cambria" panose="02040503050406030204" pitchFamily="18" charset="0"/>
                <a:ea typeface="Cambria" panose="02040503050406030204" pitchFamily="18" charset="0"/>
              </a:rPr>
              <a:t>stopping potential and threshold  frequency respectively</a:t>
            </a:r>
          </a:p>
          <a:p>
            <a:pPr marL="342900" indent="-342900">
              <a:buAutoNum type="alphaUcParenBoth"/>
            </a:pPr>
            <a:r>
              <a:rPr lang="en-US" sz="2800" b="1" dirty="0">
                <a:latin typeface="Cambria" panose="02040503050406030204" pitchFamily="18" charset="0"/>
                <a:ea typeface="Cambria" panose="02040503050406030204" pitchFamily="18" charset="0"/>
              </a:rPr>
              <a:t>work function and kinetic energy respectively</a:t>
            </a:r>
          </a:p>
          <a:p>
            <a:pPr marL="342900" indent="-342900">
              <a:buFontTx/>
              <a:buAutoNum type="alphaUcParenBoth"/>
            </a:pPr>
            <a:r>
              <a:rPr lang="en-US" sz="2800" b="1" dirty="0">
                <a:latin typeface="Cambria" panose="02040503050406030204" pitchFamily="18" charset="0"/>
                <a:ea typeface="Cambria" panose="02040503050406030204" pitchFamily="18" charset="0"/>
              </a:rPr>
              <a:t>threshold  frequency and work function respectively</a:t>
            </a:r>
          </a:p>
        </p:txBody>
      </p:sp>
      <p:sp>
        <p:nvSpPr>
          <p:cNvPr id="10" name="TextBox 9">
            <a:extLst>
              <a:ext uri="{FF2B5EF4-FFF2-40B4-BE49-F238E27FC236}">
                <a16:creationId xmlns:a16="http://schemas.microsoft.com/office/drawing/2014/main" id="{08CDC510-37BF-42BA-A532-6151F212ECD1}"/>
              </a:ext>
            </a:extLst>
          </p:cNvPr>
          <p:cNvSpPr txBox="1"/>
          <p:nvPr/>
        </p:nvSpPr>
        <p:spPr>
          <a:xfrm>
            <a:off x="1" y="0"/>
            <a:ext cx="4110182" cy="461665"/>
          </a:xfrm>
          <a:prstGeom prst="rect">
            <a:avLst/>
          </a:prstGeom>
          <a:solidFill>
            <a:schemeClr val="bg1">
              <a:lumMod val="85000"/>
            </a:schemeClr>
          </a:solidFill>
        </p:spPr>
        <p:txBody>
          <a:bodyPr wrap="square" rtlCol="0">
            <a:spAutoFit/>
          </a:bodyPr>
          <a:lstStyle/>
          <a:p>
            <a:pPr algn="ctr"/>
            <a:r>
              <a:rPr lang="en-US" sz="2400" b="1" dirty="0">
                <a:solidFill>
                  <a:srgbClr val="FF0000"/>
                </a:solidFill>
                <a:latin typeface="Cambria" panose="02040503050406030204" pitchFamily="18" charset="0"/>
                <a:ea typeface="Cambria" panose="02040503050406030204" pitchFamily="18" charset="0"/>
              </a:rPr>
              <a:t>Check your understanding </a:t>
            </a:r>
          </a:p>
        </p:txBody>
      </p:sp>
      <p:grpSp>
        <p:nvGrpSpPr>
          <p:cNvPr id="7" name="Group 6">
            <a:extLst>
              <a:ext uri="{FF2B5EF4-FFF2-40B4-BE49-F238E27FC236}">
                <a16:creationId xmlns:a16="http://schemas.microsoft.com/office/drawing/2014/main" id="{6FB0C800-8C8E-4B8C-B859-6608370A7767}"/>
              </a:ext>
            </a:extLst>
          </p:cNvPr>
          <p:cNvGrpSpPr/>
          <p:nvPr/>
        </p:nvGrpSpPr>
        <p:grpSpPr>
          <a:xfrm>
            <a:off x="11388437" y="83127"/>
            <a:ext cx="715819" cy="738908"/>
            <a:chOff x="11406909" y="0"/>
            <a:chExt cx="715819" cy="738908"/>
          </a:xfrm>
          <a:noFill/>
        </p:grpSpPr>
        <p:sp>
          <p:nvSpPr>
            <p:cNvPr id="8" name="Oval 7">
              <a:extLst>
                <a:ext uri="{FF2B5EF4-FFF2-40B4-BE49-F238E27FC236}">
                  <a16:creationId xmlns:a16="http://schemas.microsoft.com/office/drawing/2014/main" id="{6E941426-AC37-42D4-95D5-E816019A2109}"/>
                </a:ext>
              </a:extLst>
            </p:cNvPr>
            <p:cNvSpPr/>
            <p:nvPr/>
          </p:nvSpPr>
          <p:spPr>
            <a:xfrm>
              <a:off x="11406909" y="0"/>
              <a:ext cx="715819" cy="738908"/>
            </a:xfrm>
            <a:prstGeom prst="ellipse">
              <a:avLst/>
            </a:prstGeom>
            <a:grp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4AED12B7-0475-446C-83F0-79C369118A41}"/>
                </a:ext>
              </a:extLst>
            </p:cNvPr>
            <p:cNvSpPr txBox="1"/>
            <p:nvPr/>
          </p:nvSpPr>
          <p:spPr>
            <a:xfrm>
              <a:off x="11496963" y="0"/>
              <a:ext cx="535709" cy="707886"/>
            </a:xfrm>
            <a:prstGeom prst="rect">
              <a:avLst/>
            </a:prstGeom>
            <a:grpFill/>
          </p:spPr>
          <p:txBody>
            <a:bodyPr wrap="square" rtlCol="0">
              <a:spAutoFit/>
            </a:bodyPr>
            <a:lstStyle/>
            <a:p>
              <a:r>
                <a:rPr lang="en-US" sz="4000" b="1" dirty="0">
                  <a:solidFill>
                    <a:srgbClr val="FF0000"/>
                  </a:solidFill>
                  <a:latin typeface="Cambria" panose="02040503050406030204" pitchFamily="18" charset="0"/>
                  <a:ea typeface="Cambria" panose="02040503050406030204" pitchFamily="18" charset="0"/>
                </a:rPr>
                <a:t>Q</a:t>
              </a:r>
            </a:p>
          </p:txBody>
        </p:sp>
      </p:grpSp>
    </p:spTree>
    <p:extLst>
      <p:ext uri="{BB962C8B-B14F-4D97-AF65-F5344CB8AC3E}">
        <p14:creationId xmlns:p14="http://schemas.microsoft.com/office/powerpoint/2010/main" val="29472225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1838</Words>
  <Application>Microsoft Office PowerPoint</Application>
  <PresentationFormat>Widescreen</PresentationFormat>
  <Paragraphs>209</Paragraphs>
  <Slides>29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Arial</vt:lpstr>
      <vt:lpstr>Calibri</vt:lpstr>
      <vt:lpstr>Calibri Light</vt:lpstr>
      <vt:lpstr>Cambria</vt:lpstr>
      <vt:lpstr>Cambria Math</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Subhojyoti Sinha</dc:creator>
  <cp:lastModifiedBy>Subhojyoti Sinha</cp:lastModifiedBy>
  <cp:revision>6</cp:revision>
  <dcterms:created xsi:type="dcterms:W3CDTF">2021-01-20T06:10:18Z</dcterms:created>
  <dcterms:modified xsi:type="dcterms:W3CDTF">2021-01-21T07:52:51Z</dcterms:modified>
</cp:coreProperties>
</file>

<file path=docProps/thumbnail.jpeg>
</file>